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3"/>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x="18288000" cy="10287000"/>
  <p:notesSz cx="6858000" cy="9144000"/>
  <p:embeddedFontLst>
    <p:embeddedFont>
      <p:font typeface="Glacial Indifference Bold" charset="1" panose="00000800000000000000"/>
      <p:regular r:id="rId36"/>
    </p:embeddedFont>
    <p:embeddedFont>
      <p:font typeface="Glacial Indifference" charset="1" panose="0000000000000000000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notesMasters/notesMaster1.xml" Type="http://schemas.openxmlformats.org/officeDocument/2006/relationships/notesMaster"/><Relationship Id="rId34" Target="theme/theme2.xml" Type="http://schemas.openxmlformats.org/officeDocument/2006/relationships/theme"/><Relationship Id="rId35" Target="notesSlides/notesSlide1.xml" Type="http://schemas.openxmlformats.org/officeDocument/2006/relationships/notesSlide"/><Relationship Id="rId36" Target="fonts/font36.fntdata" Type="http://schemas.openxmlformats.org/officeDocument/2006/relationships/font"/><Relationship Id="rId37" Target="notesSlides/notesSlide2.xml" Type="http://schemas.openxmlformats.org/officeDocument/2006/relationships/notesSlide"/><Relationship Id="rId38" Target="fonts/font38.fntdata" Type="http://schemas.openxmlformats.org/officeDocument/2006/relationships/font"/><Relationship Id="rId39" Target="notesSlides/notesSlide3.xml" Type="http://schemas.openxmlformats.org/officeDocument/2006/relationships/notesSlide"/><Relationship Id="rId4" Target="theme/theme1.xml" Type="http://schemas.openxmlformats.org/officeDocument/2006/relationships/theme"/><Relationship Id="rId40" Target="notesSlides/notesSlide4.xml" Type="http://schemas.openxmlformats.org/officeDocument/2006/relationships/notesSlide"/><Relationship Id="rId41" Target="notesSlides/notesSlide5.xml" Type="http://schemas.openxmlformats.org/officeDocument/2006/relationships/notesSlide"/><Relationship Id="rId42" Target="notesSlides/notesSlide6.xml" Type="http://schemas.openxmlformats.org/officeDocument/2006/relationships/notesSlide"/><Relationship Id="rId43" Target="notesSlides/notesSlide7.xml" Type="http://schemas.openxmlformats.org/officeDocument/2006/relationships/notesSlide"/><Relationship Id="rId44" Target="notesSlides/notesSlide8.xml" Type="http://schemas.openxmlformats.org/officeDocument/2006/relationships/notesSlide"/><Relationship Id="rId45" Target="notesSlides/notesSlide9.xml" Type="http://schemas.openxmlformats.org/officeDocument/2006/relationships/notesSlide"/><Relationship Id="rId46" Target="notesSlides/notesSlide10.xml" Type="http://schemas.openxmlformats.org/officeDocument/2006/relationships/notesSlide"/><Relationship Id="rId47" Target="notesSlides/notesSlide11.xml" Type="http://schemas.openxmlformats.org/officeDocument/2006/relationships/notesSlide"/><Relationship Id="rId48" Target="notesSlides/notesSlide12.xml" Type="http://schemas.openxmlformats.org/officeDocument/2006/relationships/notesSlide"/><Relationship Id="rId49" Target="notesSlides/notesSlide13.xml" Type="http://schemas.openxmlformats.org/officeDocument/2006/relationships/notesSlide"/><Relationship Id="rId5" Target="tableStyles.xml" Type="http://schemas.openxmlformats.org/officeDocument/2006/relationships/tableStyles"/><Relationship Id="rId50" Target="notesSlides/notesSlide14.xml" Type="http://schemas.openxmlformats.org/officeDocument/2006/relationships/notesSlide"/><Relationship Id="rId51" Target="notesSlides/notesSlide15.xml" Type="http://schemas.openxmlformats.org/officeDocument/2006/relationships/notesSlide"/><Relationship Id="rId52" Target="notesSlides/notesSlide16.xml" Type="http://schemas.openxmlformats.org/officeDocument/2006/relationships/notesSlide"/><Relationship Id="rId53" Target="notesSlides/notesSlide17.xml" Type="http://schemas.openxmlformats.org/officeDocument/2006/relationships/notesSlide"/><Relationship Id="rId54" Target="notesSlides/notesSlide18.xml" Type="http://schemas.openxmlformats.org/officeDocument/2006/relationships/notesSlide"/><Relationship Id="rId55" Target="notesSlides/notesSlide19.xml" Type="http://schemas.openxmlformats.org/officeDocument/2006/relationships/notesSlide"/><Relationship Id="rId56" Target="notesSlides/notesSlide20.xml" Type="http://schemas.openxmlformats.org/officeDocument/2006/relationships/notesSlide"/><Relationship Id="rId57" Target="notesSlides/notesSlide21.xml" Type="http://schemas.openxmlformats.org/officeDocument/2006/relationships/notesSlide"/><Relationship Id="rId58" Target="notesSlides/notesSlide22.xml" Type="http://schemas.openxmlformats.org/officeDocument/2006/relationships/notesSlide"/><Relationship Id="rId59" Target="notesSlides/notesSlide23.xml" Type="http://schemas.openxmlformats.org/officeDocument/2006/relationships/notesSlide"/><Relationship Id="rId6" Target="slides/slide1.xml" Type="http://schemas.openxmlformats.org/officeDocument/2006/relationships/slide"/><Relationship Id="rId60" Target="notesSlides/notesSlide24.xml" Type="http://schemas.openxmlformats.org/officeDocument/2006/relationships/notesSlide"/><Relationship Id="rId61" Target="notesSlides/notesSlide25.xml" Type="http://schemas.openxmlformats.org/officeDocument/2006/relationships/notesSlide"/><Relationship Id="rId62" Target="notesSlides/notesSlide26.xml" Type="http://schemas.openxmlformats.org/officeDocument/2006/relationships/notesSlide"/><Relationship Id="rId63" Target="notesSlides/notesSlide27.xml" Type="http://schemas.openxmlformats.org/officeDocument/2006/relationships/note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13" Target="../media/image11.png" Type="http://schemas.openxmlformats.org/officeDocument/2006/relationships/image"/><Relationship Id="rId14" Target="../media/image12.svg" Type="http://schemas.openxmlformats.org/officeDocument/2006/relationships/image"/><Relationship Id="rId15" Target="../media/image13.png" Type="http://schemas.openxmlformats.org/officeDocument/2006/relationships/image"/><Relationship Id="rId16" Target="../media/image14.svg" Type="http://schemas.openxmlformats.org/officeDocument/2006/relationships/image"/><Relationship Id="rId17" Target="../media/image15.png" Type="http://schemas.openxmlformats.org/officeDocument/2006/relationships/image"/><Relationship Id="rId18" Target="../media/image16.svg" Type="http://schemas.openxmlformats.org/officeDocument/2006/relationships/image"/><Relationship Id="rId19" Target="../media/image17.png" Type="http://schemas.openxmlformats.org/officeDocument/2006/relationships/image"/><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7.png" Type="http://schemas.openxmlformats.org/officeDocument/2006/relationships/image"/><Relationship Id="rId2" Target="../notesSlides/notesSlide10.xml" Type="http://schemas.openxmlformats.org/officeDocument/2006/relationships/notesSlide"/><Relationship Id="rId3" Target="../media/image58.png" Type="http://schemas.openxmlformats.org/officeDocument/2006/relationships/image"/><Relationship Id="rId4" Target="../media/image59.svg" Type="http://schemas.openxmlformats.org/officeDocument/2006/relationships/image"/><Relationship Id="rId5" Target="../media/image60.png" Type="http://schemas.openxmlformats.org/officeDocument/2006/relationships/image"/><Relationship Id="rId6" Target="../media/image61.svg" Type="http://schemas.openxmlformats.org/officeDocument/2006/relationships/image"/><Relationship Id="rId7" Target="../media/image62.png" Type="http://schemas.openxmlformats.org/officeDocument/2006/relationships/image"/><Relationship Id="rId8" Target="../media/image63.svg" Type="http://schemas.openxmlformats.org/officeDocument/2006/relationships/image"/><Relationship Id="rId9" Target="../media/image3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8.png" Type="http://schemas.openxmlformats.org/officeDocument/2006/relationships/image"/><Relationship Id="rId2" Target="../notesSlides/notesSlide11.xml" Type="http://schemas.openxmlformats.org/officeDocument/2006/relationships/notesSlide"/><Relationship Id="rId3" Target="../media/image58.png" Type="http://schemas.openxmlformats.org/officeDocument/2006/relationships/image"/><Relationship Id="rId4" Target="../media/image59.svg" Type="http://schemas.openxmlformats.org/officeDocument/2006/relationships/image"/><Relationship Id="rId5" Target="../media/image60.png" Type="http://schemas.openxmlformats.org/officeDocument/2006/relationships/image"/><Relationship Id="rId6" Target="../media/image61.svg" Type="http://schemas.openxmlformats.org/officeDocument/2006/relationships/image"/><Relationship Id="rId7" Target="../media/image62.png" Type="http://schemas.openxmlformats.org/officeDocument/2006/relationships/image"/><Relationship Id="rId8" Target="../media/image63.svg" Type="http://schemas.openxmlformats.org/officeDocument/2006/relationships/image"/><Relationship Id="rId9" Target="../media/image3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9.png" Type="http://schemas.openxmlformats.org/officeDocument/2006/relationships/image"/><Relationship Id="rId2" Target="../notesSlides/notesSlide12.xml" Type="http://schemas.openxmlformats.org/officeDocument/2006/relationships/notesSlide"/><Relationship Id="rId3" Target="../media/image58.png" Type="http://schemas.openxmlformats.org/officeDocument/2006/relationships/image"/><Relationship Id="rId4" Target="../media/image59.svg" Type="http://schemas.openxmlformats.org/officeDocument/2006/relationships/image"/><Relationship Id="rId5" Target="../media/image60.png" Type="http://schemas.openxmlformats.org/officeDocument/2006/relationships/image"/><Relationship Id="rId6" Target="../media/image61.svg" Type="http://schemas.openxmlformats.org/officeDocument/2006/relationships/image"/><Relationship Id="rId7" Target="../media/image62.png" Type="http://schemas.openxmlformats.org/officeDocument/2006/relationships/image"/><Relationship Id="rId8" Target="../media/image63.svg" Type="http://schemas.openxmlformats.org/officeDocument/2006/relationships/image"/><Relationship Id="rId9" Target="../media/image3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15" Target="../media/image70.png" Type="http://schemas.openxmlformats.org/officeDocument/2006/relationships/image"/><Relationship Id="rId16" Target="../media/image32.png" Type="http://schemas.openxmlformats.org/officeDocument/2006/relationships/image"/><Relationship Id="rId2" Target="../notesSlides/notesSlide13.xml" Type="http://schemas.openxmlformats.org/officeDocument/2006/relationships/notesSlid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5.svg" Type="http://schemas.openxmlformats.org/officeDocument/2006/relationships/image"/><Relationship Id="rId11" Target="../media/image71.png" Type="http://schemas.openxmlformats.org/officeDocument/2006/relationships/image"/><Relationship Id="rId12" Target="../media/image72.png" Type="http://schemas.openxmlformats.org/officeDocument/2006/relationships/image"/><Relationship Id="rId13" Target="../media/image32.png" Type="http://schemas.openxmlformats.org/officeDocument/2006/relationships/image"/><Relationship Id="rId2" Target="../notesSlides/notesSlide14.xml" Type="http://schemas.openxmlformats.org/officeDocument/2006/relationships/notesSlide"/><Relationship Id="rId3" Target="../media/image58.png" Type="http://schemas.openxmlformats.org/officeDocument/2006/relationships/image"/><Relationship Id="rId4" Target="../media/image59.svg" Type="http://schemas.openxmlformats.org/officeDocument/2006/relationships/image"/><Relationship Id="rId5" Target="../media/image60.png" Type="http://schemas.openxmlformats.org/officeDocument/2006/relationships/image"/><Relationship Id="rId6" Target="../media/image61.svg" Type="http://schemas.openxmlformats.org/officeDocument/2006/relationships/image"/><Relationship Id="rId7" Target="../media/image62.png" Type="http://schemas.openxmlformats.org/officeDocument/2006/relationships/image"/><Relationship Id="rId8" Target="../media/image63.svg" Type="http://schemas.openxmlformats.org/officeDocument/2006/relationships/image"/><Relationship Id="rId9" Target="../media/image6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5.svg" Type="http://schemas.openxmlformats.org/officeDocument/2006/relationships/image"/><Relationship Id="rId11" Target="../media/image73.png" Type="http://schemas.openxmlformats.org/officeDocument/2006/relationships/image"/><Relationship Id="rId12" Target="../media/image74.png" Type="http://schemas.openxmlformats.org/officeDocument/2006/relationships/image"/><Relationship Id="rId13" Target="../media/image32.png" Type="http://schemas.openxmlformats.org/officeDocument/2006/relationships/image"/><Relationship Id="rId2" Target="../notesSlides/notesSlide15.xml" Type="http://schemas.openxmlformats.org/officeDocument/2006/relationships/notesSlide"/><Relationship Id="rId3" Target="../media/image58.png" Type="http://schemas.openxmlformats.org/officeDocument/2006/relationships/image"/><Relationship Id="rId4" Target="../media/image59.svg" Type="http://schemas.openxmlformats.org/officeDocument/2006/relationships/image"/><Relationship Id="rId5" Target="../media/image60.png" Type="http://schemas.openxmlformats.org/officeDocument/2006/relationships/image"/><Relationship Id="rId6" Target="../media/image61.svg" Type="http://schemas.openxmlformats.org/officeDocument/2006/relationships/image"/><Relationship Id="rId7" Target="../media/image62.png" Type="http://schemas.openxmlformats.org/officeDocument/2006/relationships/image"/><Relationship Id="rId8" Target="../media/image63.svg" Type="http://schemas.openxmlformats.org/officeDocument/2006/relationships/image"/><Relationship Id="rId9" Target="../media/image6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5.svg" Type="http://schemas.openxmlformats.org/officeDocument/2006/relationships/image"/><Relationship Id="rId11" Target="../media/image75.png" Type="http://schemas.openxmlformats.org/officeDocument/2006/relationships/image"/><Relationship Id="rId12" Target="../media/image76.png" Type="http://schemas.openxmlformats.org/officeDocument/2006/relationships/image"/><Relationship Id="rId13" Target="../media/image32.png" Type="http://schemas.openxmlformats.org/officeDocument/2006/relationships/image"/><Relationship Id="rId2" Target="../notesSlides/notesSlide16.xml" Type="http://schemas.openxmlformats.org/officeDocument/2006/relationships/notesSlide"/><Relationship Id="rId3" Target="../media/image58.png" Type="http://schemas.openxmlformats.org/officeDocument/2006/relationships/image"/><Relationship Id="rId4" Target="../media/image59.svg" Type="http://schemas.openxmlformats.org/officeDocument/2006/relationships/image"/><Relationship Id="rId5" Target="../media/image60.png" Type="http://schemas.openxmlformats.org/officeDocument/2006/relationships/image"/><Relationship Id="rId6" Target="../media/image61.svg" Type="http://schemas.openxmlformats.org/officeDocument/2006/relationships/image"/><Relationship Id="rId7" Target="../media/image62.png" Type="http://schemas.openxmlformats.org/officeDocument/2006/relationships/image"/><Relationship Id="rId8" Target="../media/image63.svg" Type="http://schemas.openxmlformats.org/officeDocument/2006/relationships/image"/><Relationship Id="rId9" Target="../media/image6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15" Target="../media/image77.png" Type="http://schemas.openxmlformats.org/officeDocument/2006/relationships/image"/><Relationship Id="rId16" Target="../media/image32.png" Type="http://schemas.openxmlformats.org/officeDocument/2006/relationships/image"/><Relationship Id="rId2" Target="../notesSlides/notesSlide17.xml" Type="http://schemas.openxmlformats.org/officeDocument/2006/relationships/notesSlid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5.svg" Type="http://schemas.openxmlformats.org/officeDocument/2006/relationships/image"/><Relationship Id="rId11" Target="../media/image32.png" Type="http://schemas.openxmlformats.org/officeDocument/2006/relationships/image"/><Relationship Id="rId2" Target="../notesSlides/notesSlide18.xml" Type="http://schemas.openxmlformats.org/officeDocument/2006/relationships/notesSlide"/><Relationship Id="rId3" Target="../media/image58.png" Type="http://schemas.openxmlformats.org/officeDocument/2006/relationships/image"/><Relationship Id="rId4" Target="../media/image59.svg" Type="http://schemas.openxmlformats.org/officeDocument/2006/relationships/image"/><Relationship Id="rId5" Target="../media/image60.png" Type="http://schemas.openxmlformats.org/officeDocument/2006/relationships/image"/><Relationship Id="rId6" Target="../media/image61.svg" Type="http://schemas.openxmlformats.org/officeDocument/2006/relationships/image"/><Relationship Id="rId7" Target="../media/image62.png" Type="http://schemas.openxmlformats.org/officeDocument/2006/relationships/image"/><Relationship Id="rId8" Target="../media/image63.svg" Type="http://schemas.openxmlformats.org/officeDocument/2006/relationships/image"/><Relationship Id="rId9" Target="../media/image6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8.jpeg" Type="http://schemas.openxmlformats.org/officeDocument/2006/relationships/image"/><Relationship Id="rId2" Target="../notesSlides/notesSlide19.xml" Type="http://schemas.openxmlformats.org/officeDocument/2006/relationships/notesSlide"/><Relationship Id="rId3" Target="../media/image58.png" Type="http://schemas.openxmlformats.org/officeDocument/2006/relationships/image"/><Relationship Id="rId4" Target="../media/image59.svg" Type="http://schemas.openxmlformats.org/officeDocument/2006/relationships/image"/><Relationship Id="rId5" Target="../media/image60.png" Type="http://schemas.openxmlformats.org/officeDocument/2006/relationships/image"/><Relationship Id="rId6" Target="../media/image61.svg" Type="http://schemas.openxmlformats.org/officeDocument/2006/relationships/image"/><Relationship Id="rId7" Target="../media/image62.png" Type="http://schemas.openxmlformats.org/officeDocument/2006/relationships/image"/><Relationship Id="rId8" Target="../media/image63.svg" Type="http://schemas.openxmlformats.org/officeDocument/2006/relationships/image"/><Relationship Id="rId9" Target="../media/image3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28.png" Type="http://schemas.openxmlformats.org/officeDocument/2006/relationships/image"/><Relationship Id="rId14" Target="../media/image29.png" Type="http://schemas.openxmlformats.org/officeDocument/2006/relationships/image"/><Relationship Id="rId15" Target="../media/image30.png" Type="http://schemas.openxmlformats.org/officeDocument/2006/relationships/image"/><Relationship Id="rId16" Target="../media/image31.png" Type="http://schemas.openxmlformats.org/officeDocument/2006/relationships/image"/><Relationship Id="rId17" Target="../media/image32.png" Type="http://schemas.openxmlformats.org/officeDocument/2006/relationships/image"/><Relationship Id="rId2" Target="../notesSlides/notesSlide2.xml" Type="http://schemas.openxmlformats.org/officeDocument/2006/relationships/notesSlid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2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9.jpeg" Type="http://schemas.openxmlformats.org/officeDocument/2006/relationships/image"/><Relationship Id="rId2" Target="../notesSlides/notesSlide20.xml" Type="http://schemas.openxmlformats.org/officeDocument/2006/relationships/notesSlide"/><Relationship Id="rId3" Target="../media/image58.png" Type="http://schemas.openxmlformats.org/officeDocument/2006/relationships/image"/><Relationship Id="rId4" Target="../media/image59.svg" Type="http://schemas.openxmlformats.org/officeDocument/2006/relationships/image"/><Relationship Id="rId5" Target="../media/image60.png" Type="http://schemas.openxmlformats.org/officeDocument/2006/relationships/image"/><Relationship Id="rId6" Target="../media/image61.svg" Type="http://schemas.openxmlformats.org/officeDocument/2006/relationships/image"/><Relationship Id="rId7" Target="../media/image62.png" Type="http://schemas.openxmlformats.org/officeDocument/2006/relationships/image"/><Relationship Id="rId8" Target="../media/image63.svg" Type="http://schemas.openxmlformats.org/officeDocument/2006/relationships/image"/><Relationship Id="rId9" Target="../media/image3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15" Target="../media/image80.png" Type="http://schemas.openxmlformats.org/officeDocument/2006/relationships/image"/><Relationship Id="rId16" Target="../media/image32.png" Type="http://schemas.openxmlformats.org/officeDocument/2006/relationships/image"/><Relationship Id="rId2" Target="../notesSlides/notesSlide21.xml" Type="http://schemas.openxmlformats.org/officeDocument/2006/relationships/notesSlid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5.svg" Type="http://schemas.openxmlformats.org/officeDocument/2006/relationships/image"/><Relationship Id="rId11" Target="../media/image81.png" Type="http://schemas.openxmlformats.org/officeDocument/2006/relationships/image"/><Relationship Id="rId12" Target="../media/image82.png" Type="http://schemas.openxmlformats.org/officeDocument/2006/relationships/image"/><Relationship Id="rId13" Target="../media/image83.png" Type="http://schemas.openxmlformats.org/officeDocument/2006/relationships/image"/><Relationship Id="rId14" Target="../media/image84.png" Type="http://schemas.openxmlformats.org/officeDocument/2006/relationships/image"/><Relationship Id="rId15" Target="../media/image85.png" Type="http://schemas.openxmlformats.org/officeDocument/2006/relationships/image"/><Relationship Id="rId16" Target="../media/image32.png" Type="http://schemas.openxmlformats.org/officeDocument/2006/relationships/image"/><Relationship Id="rId2" Target="../notesSlides/notesSlide22.xml" Type="http://schemas.openxmlformats.org/officeDocument/2006/relationships/notesSlide"/><Relationship Id="rId3" Target="../media/image58.png" Type="http://schemas.openxmlformats.org/officeDocument/2006/relationships/image"/><Relationship Id="rId4" Target="../media/image59.svg" Type="http://schemas.openxmlformats.org/officeDocument/2006/relationships/image"/><Relationship Id="rId5" Target="../media/image60.png" Type="http://schemas.openxmlformats.org/officeDocument/2006/relationships/image"/><Relationship Id="rId6" Target="../media/image61.svg" Type="http://schemas.openxmlformats.org/officeDocument/2006/relationships/image"/><Relationship Id="rId7" Target="../media/image62.png" Type="http://schemas.openxmlformats.org/officeDocument/2006/relationships/image"/><Relationship Id="rId8" Target="../media/image63.svg" Type="http://schemas.openxmlformats.org/officeDocument/2006/relationships/image"/><Relationship Id="rId9" Target="../media/image6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15" Target="../media/image86.png" Type="http://schemas.openxmlformats.org/officeDocument/2006/relationships/image"/><Relationship Id="rId16" Target="../media/image32.png" Type="http://schemas.openxmlformats.org/officeDocument/2006/relationships/image"/><Relationship Id="rId2" Target="../notesSlides/notesSlide23.xml" Type="http://schemas.openxmlformats.org/officeDocument/2006/relationships/notesSlid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4.xml" Type="http://schemas.openxmlformats.org/officeDocument/2006/relationships/notesSlide"/><Relationship Id="rId3" Target="../media/image58.png" Type="http://schemas.openxmlformats.org/officeDocument/2006/relationships/image"/><Relationship Id="rId4" Target="../media/image59.svg" Type="http://schemas.openxmlformats.org/officeDocument/2006/relationships/image"/><Relationship Id="rId5" Target="../media/image60.png" Type="http://schemas.openxmlformats.org/officeDocument/2006/relationships/image"/><Relationship Id="rId6" Target="../media/image61.svg" Type="http://schemas.openxmlformats.org/officeDocument/2006/relationships/image"/><Relationship Id="rId7" Target="../media/image62.png" Type="http://schemas.openxmlformats.org/officeDocument/2006/relationships/image"/><Relationship Id="rId8" Target="../media/image63.svg" Type="http://schemas.openxmlformats.org/officeDocument/2006/relationships/image"/><Relationship Id="rId9" Target="../media/image87.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5.xml" Type="http://schemas.openxmlformats.org/officeDocument/2006/relationships/notesSlide"/><Relationship Id="rId3" Target="../media/image58.png" Type="http://schemas.openxmlformats.org/officeDocument/2006/relationships/image"/><Relationship Id="rId4" Target="../media/image59.svg" Type="http://schemas.openxmlformats.org/officeDocument/2006/relationships/image"/><Relationship Id="rId5" Target="../media/image60.png" Type="http://schemas.openxmlformats.org/officeDocument/2006/relationships/image"/><Relationship Id="rId6" Target="../media/image61.svg" Type="http://schemas.openxmlformats.org/officeDocument/2006/relationships/image"/><Relationship Id="rId7" Target="../media/image62.png" Type="http://schemas.openxmlformats.org/officeDocument/2006/relationships/image"/><Relationship Id="rId8" Target="../media/image63.svg" Type="http://schemas.openxmlformats.org/officeDocument/2006/relationships/image"/><Relationship Id="rId9" Target="../media/image88.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6.xml" Type="http://schemas.openxmlformats.org/officeDocument/2006/relationships/notesSlide"/><Relationship Id="rId3" Target="../media/image58.png" Type="http://schemas.openxmlformats.org/officeDocument/2006/relationships/image"/><Relationship Id="rId4" Target="../media/image59.svg" Type="http://schemas.openxmlformats.org/officeDocument/2006/relationships/image"/><Relationship Id="rId5" Target="../media/image60.png" Type="http://schemas.openxmlformats.org/officeDocument/2006/relationships/image"/><Relationship Id="rId6" Target="../media/image61.svg" Type="http://schemas.openxmlformats.org/officeDocument/2006/relationships/image"/><Relationship Id="rId7" Target="../media/image62.png" Type="http://schemas.openxmlformats.org/officeDocument/2006/relationships/image"/><Relationship Id="rId8" Target="../media/image63.svg" Type="http://schemas.openxmlformats.org/officeDocument/2006/relationships/image"/><Relationship Id="rId9" Target="../media/image89.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7.xml" Type="http://schemas.openxmlformats.org/officeDocument/2006/relationships/notesSlide"/><Relationship Id="rId3" Target="../media/image58.png" Type="http://schemas.openxmlformats.org/officeDocument/2006/relationships/image"/><Relationship Id="rId4" Target="../media/image59.svg" Type="http://schemas.openxmlformats.org/officeDocument/2006/relationships/image"/><Relationship Id="rId5" Target="../media/image60.png" Type="http://schemas.openxmlformats.org/officeDocument/2006/relationships/image"/><Relationship Id="rId6" Target="../media/image61.svg" Type="http://schemas.openxmlformats.org/officeDocument/2006/relationships/image"/><Relationship Id="rId7" Target="../media/image62.png" Type="http://schemas.openxmlformats.org/officeDocument/2006/relationships/image"/><Relationship Id="rId8" Target="../media/image63.svg" Type="http://schemas.openxmlformats.org/officeDocument/2006/relationships/image"/><Relationship Id="rId9" Target="../media/image3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svg" Type="http://schemas.openxmlformats.org/officeDocument/2006/relationships/image"/><Relationship Id="rId11" Target="../media/image41.png" Type="http://schemas.openxmlformats.org/officeDocument/2006/relationships/image"/><Relationship Id="rId12" Target="../media/image42.svg" Type="http://schemas.openxmlformats.org/officeDocument/2006/relationships/image"/><Relationship Id="rId13" Target="../media/image43.png" Type="http://schemas.openxmlformats.org/officeDocument/2006/relationships/image"/><Relationship Id="rId14" Target="../media/image44.svg" Type="http://schemas.openxmlformats.org/officeDocument/2006/relationships/image"/><Relationship Id="rId15" Target="../media/image32.png" Type="http://schemas.openxmlformats.org/officeDocument/2006/relationships/image"/><Relationship Id="rId2" Target="../notesSlides/notesSlide3.xml" Type="http://schemas.openxmlformats.org/officeDocument/2006/relationships/notesSlide"/><Relationship Id="rId3" Target="../media/image33.png" Type="http://schemas.openxmlformats.org/officeDocument/2006/relationships/image"/><Relationship Id="rId4" Target="../media/image34.sv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 Id="rId7" Target="../media/image37.png" Type="http://schemas.openxmlformats.org/officeDocument/2006/relationships/image"/><Relationship Id="rId8" Target="../media/image38.svg" Type="http://schemas.openxmlformats.org/officeDocument/2006/relationships/image"/><Relationship Id="rId9" Target="../media/image3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15" Target="../media/image57.png" Type="http://schemas.openxmlformats.org/officeDocument/2006/relationships/image"/><Relationship Id="rId16" Target="../media/image32.png" Type="http://schemas.openxmlformats.org/officeDocument/2006/relationships/image"/><Relationship Id="rId2" Target="../notesSlides/notesSlide4.xml" Type="http://schemas.openxmlformats.org/officeDocument/2006/relationships/notesSlid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5.svg" Type="http://schemas.openxmlformats.org/officeDocument/2006/relationships/image"/><Relationship Id="rId2" Target="../notesSlides/notesSlide5.xml" Type="http://schemas.openxmlformats.org/officeDocument/2006/relationships/notesSlide"/><Relationship Id="rId3" Target="../media/image58.png" Type="http://schemas.openxmlformats.org/officeDocument/2006/relationships/image"/><Relationship Id="rId4" Target="../media/image59.svg" Type="http://schemas.openxmlformats.org/officeDocument/2006/relationships/image"/><Relationship Id="rId5" Target="../media/image60.png" Type="http://schemas.openxmlformats.org/officeDocument/2006/relationships/image"/><Relationship Id="rId6" Target="../media/image61.svg" Type="http://schemas.openxmlformats.org/officeDocument/2006/relationships/image"/><Relationship Id="rId7" Target="../media/image62.png" Type="http://schemas.openxmlformats.org/officeDocument/2006/relationships/image"/><Relationship Id="rId8" Target="../media/image63.svg" Type="http://schemas.openxmlformats.org/officeDocument/2006/relationships/image"/><Relationship Id="rId9" Target="../media/image6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15" Target="../media/image66.png" Type="http://schemas.openxmlformats.org/officeDocument/2006/relationships/image"/><Relationship Id="rId16" Target="../media/image32.png" Type="http://schemas.openxmlformats.org/officeDocument/2006/relationships/image"/><Relationship Id="rId2" Target="../notesSlides/notesSlide6.xml" Type="http://schemas.openxmlformats.org/officeDocument/2006/relationships/notesSlid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5.svg" Type="http://schemas.openxmlformats.org/officeDocument/2006/relationships/image"/><Relationship Id="rId11" Target="../media/image32.png" Type="http://schemas.openxmlformats.org/officeDocument/2006/relationships/image"/><Relationship Id="rId2" Target="../notesSlides/notesSlide7.xml" Type="http://schemas.openxmlformats.org/officeDocument/2006/relationships/notesSlide"/><Relationship Id="rId3" Target="../media/image58.png" Type="http://schemas.openxmlformats.org/officeDocument/2006/relationships/image"/><Relationship Id="rId4" Target="../media/image59.svg" Type="http://schemas.openxmlformats.org/officeDocument/2006/relationships/image"/><Relationship Id="rId5" Target="../media/image60.png" Type="http://schemas.openxmlformats.org/officeDocument/2006/relationships/image"/><Relationship Id="rId6" Target="../media/image61.svg" Type="http://schemas.openxmlformats.org/officeDocument/2006/relationships/image"/><Relationship Id="rId7" Target="../media/image62.png" Type="http://schemas.openxmlformats.org/officeDocument/2006/relationships/image"/><Relationship Id="rId8" Target="../media/image63.svg" Type="http://schemas.openxmlformats.org/officeDocument/2006/relationships/image"/><Relationship Id="rId9" Target="../media/image6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5.svg" Type="http://schemas.openxmlformats.org/officeDocument/2006/relationships/image"/><Relationship Id="rId11" Target="../media/image32.png" Type="http://schemas.openxmlformats.org/officeDocument/2006/relationships/image"/><Relationship Id="rId2" Target="../notesSlides/notesSlide8.xml" Type="http://schemas.openxmlformats.org/officeDocument/2006/relationships/notesSlide"/><Relationship Id="rId3" Target="../media/image58.png" Type="http://schemas.openxmlformats.org/officeDocument/2006/relationships/image"/><Relationship Id="rId4" Target="../media/image59.svg" Type="http://schemas.openxmlformats.org/officeDocument/2006/relationships/image"/><Relationship Id="rId5" Target="../media/image60.png" Type="http://schemas.openxmlformats.org/officeDocument/2006/relationships/image"/><Relationship Id="rId6" Target="../media/image61.svg" Type="http://schemas.openxmlformats.org/officeDocument/2006/relationships/image"/><Relationship Id="rId7" Target="../media/image62.png" Type="http://schemas.openxmlformats.org/officeDocument/2006/relationships/image"/><Relationship Id="rId8" Target="../media/image63.svg" Type="http://schemas.openxmlformats.org/officeDocument/2006/relationships/image"/><Relationship Id="rId9" Target="../media/image6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5.svg" Type="http://schemas.openxmlformats.org/officeDocument/2006/relationships/image"/><Relationship Id="rId11" Target="../media/image32.png" Type="http://schemas.openxmlformats.org/officeDocument/2006/relationships/image"/><Relationship Id="rId2" Target="../notesSlides/notesSlide9.xml" Type="http://schemas.openxmlformats.org/officeDocument/2006/relationships/notesSlide"/><Relationship Id="rId3" Target="../media/image58.png" Type="http://schemas.openxmlformats.org/officeDocument/2006/relationships/image"/><Relationship Id="rId4" Target="../media/image59.svg" Type="http://schemas.openxmlformats.org/officeDocument/2006/relationships/image"/><Relationship Id="rId5" Target="../media/image60.png" Type="http://schemas.openxmlformats.org/officeDocument/2006/relationships/image"/><Relationship Id="rId6" Target="../media/image61.svg" Type="http://schemas.openxmlformats.org/officeDocument/2006/relationships/image"/><Relationship Id="rId7" Target="../media/image62.png" Type="http://schemas.openxmlformats.org/officeDocument/2006/relationships/image"/><Relationship Id="rId8" Target="../media/image63.svg" Type="http://schemas.openxmlformats.org/officeDocument/2006/relationships/image"/><Relationship Id="rId9" Target="../media/image6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Freeform 2" id="2"/>
          <p:cNvSpPr/>
          <p:nvPr/>
        </p:nvSpPr>
        <p:spPr>
          <a:xfrm flipH="false" flipV="false" rot="0">
            <a:off x="-3209186" y="-1690264"/>
            <a:ext cx="6562836" cy="4265612"/>
          </a:xfrm>
          <a:custGeom>
            <a:avLst/>
            <a:gdLst/>
            <a:ahLst/>
            <a:cxnLst/>
            <a:rect r="r" b="b" t="t" l="l"/>
            <a:pathLst>
              <a:path h="4265612" w="6562836">
                <a:moveTo>
                  <a:pt x="0" y="0"/>
                </a:moveTo>
                <a:lnTo>
                  <a:pt x="6562836" y="0"/>
                </a:lnTo>
                <a:lnTo>
                  <a:pt x="6562836" y="4265612"/>
                </a:lnTo>
                <a:lnTo>
                  <a:pt x="0" y="42656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3393070" y="7284925"/>
            <a:ext cx="8632516" cy="5759116"/>
          </a:xfrm>
          <a:custGeom>
            <a:avLst/>
            <a:gdLst/>
            <a:ahLst/>
            <a:cxnLst/>
            <a:rect r="r" b="b" t="t" l="l"/>
            <a:pathLst>
              <a:path h="5759116" w="8632516">
                <a:moveTo>
                  <a:pt x="0" y="0"/>
                </a:moveTo>
                <a:lnTo>
                  <a:pt x="8632516" y="0"/>
                </a:lnTo>
                <a:lnTo>
                  <a:pt x="8632516" y="5759116"/>
                </a:lnTo>
                <a:lnTo>
                  <a:pt x="0" y="57591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8850485" y="-352552"/>
            <a:ext cx="10894288" cy="11029317"/>
          </a:xfrm>
          <a:custGeom>
            <a:avLst/>
            <a:gdLst/>
            <a:ahLst/>
            <a:cxnLst/>
            <a:rect r="r" b="b" t="t" l="l"/>
            <a:pathLst>
              <a:path h="11029317" w="10894288">
                <a:moveTo>
                  <a:pt x="0" y="0"/>
                </a:moveTo>
                <a:lnTo>
                  <a:pt x="10894288" y="0"/>
                </a:lnTo>
                <a:lnTo>
                  <a:pt x="10894288" y="11029318"/>
                </a:lnTo>
                <a:lnTo>
                  <a:pt x="0" y="1102931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2570880" y="1312608"/>
            <a:ext cx="3308846" cy="1671810"/>
          </a:xfrm>
          <a:custGeom>
            <a:avLst/>
            <a:gdLst/>
            <a:ahLst/>
            <a:cxnLst/>
            <a:rect r="r" b="b" t="t" l="l"/>
            <a:pathLst>
              <a:path h="1671810" w="3308846">
                <a:moveTo>
                  <a:pt x="0" y="0"/>
                </a:moveTo>
                <a:lnTo>
                  <a:pt x="3308846" y="0"/>
                </a:lnTo>
                <a:lnTo>
                  <a:pt x="3308846" y="1671810"/>
                </a:lnTo>
                <a:lnTo>
                  <a:pt x="0" y="167181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14267730" y="3055892"/>
            <a:ext cx="80802" cy="925318"/>
          </a:xfrm>
          <a:custGeom>
            <a:avLst/>
            <a:gdLst/>
            <a:ahLst/>
            <a:cxnLst/>
            <a:rect r="r" b="b" t="t" l="l"/>
            <a:pathLst>
              <a:path h="925318" w="80802">
                <a:moveTo>
                  <a:pt x="0" y="0"/>
                </a:moveTo>
                <a:lnTo>
                  <a:pt x="80802" y="0"/>
                </a:lnTo>
                <a:lnTo>
                  <a:pt x="80802" y="925318"/>
                </a:lnTo>
                <a:lnTo>
                  <a:pt x="0" y="92531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7" id="7"/>
          <p:cNvSpPr/>
          <p:nvPr/>
        </p:nvSpPr>
        <p:spPr>
          <a:xfrm flipH="false" flipV="false" rot="0">
            <a:off x="10955786" y="4820456"/>
            <a:ext cx="75412" cy="1085703"/>
          </a:xfrm>
          <a:custGeom>
            <a:avLst/>
            <a:gdLst/>
            <a:ahLst/>
            <a:cxnLst/>
            <a:rect r="r" b="b" t="t" l="l"/>
            <a:pathLst>
              <a:path h="1085703" w="75412">
                <a:moveTo>
                  <a:pt x="0" y="0"/>
                </a:moveTo>
                <a:lnTo>
                  <a:pt x="75412" y="0"/>
                </a:lnTo>
                <a:lnTo>
                  <a:pt x="75412" y="1085704"/>
                </a:lnTo>
                <a:lnTo>
                  <a:pt x="0" y="108570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8" id="8"/>
          <p:cNvSpPr/>
          <p:nvPr/>
        </p:nvSpPr>
        <p:spPr>
          <a:xfrm flipH="false" flipV="false" rot="0">
            <a:off x="11276020" y="4543896"/>
            <a:ext cx="1519783" cy="628683"/>
          </a:xfrm>
          <a:custGeom>
            <a:avLst/>
            <a:gdLst/>
            <a:ahLst/>
            <a:cxnLst/>
            <a:rect r="r" b="b" t="t" l="l"/>
            <a:pathLst>
              <a:path h="628683" w="1519783">
                <a:moveTo>
                  <a:pt x="0" y="0"/>
                </a:moveTo>
                <a:lnTo>
                  <a:pt x="1519784" y="0"/>
                </a:lnTo>
                <a:lnTo>
                  <a:pt x="1519784" y="628684"/>
                </a:lnTo>
                <a:lnTo>
                  <a:pt x="0" y="62868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9" id="9"/>
          <p:cNvSpPr/>
          <p:nvPr/>
        </p:nvSpPr>
        <p:spPr>
          <a:xfrm flipH="false" flipV="false" rot="0">
            <a:off x="15611460" y="5075874"/>
            <a:ext cx="2116521" cy="75412"/>
          </a:xfrm>
          <a:custGeom>
            <a:avLst/>
            <a:gdLst/>
            <a:ahLst/>
            <a:cxnLst/>
            <a:rect r="r" b="b" t="t" l="l"/>
            <a:pathLst>
              <a:path h="75412" w="2116521">
                <a:moveTo>
                  <a:pt x="0" y="0"/>
                </a:moveTo>
                <a:lnTo>
                  <a:pt x="2116522" y="0"/>
                </a:lnTo>
                <a:lnTo>
                  <a:pt x="2116522" y="75412"/>
                </a:lnTo>
                <a:lnTo>
                  <a:pt x="0" y="7541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0" id="10"/>
          <p:cNvSpPr/>
          <p:nvPr/>
        </p:nvSpPr>
        <p:spPr>
          <a:xfrm flipH="false" flipV="false" rot="0">
            <a:off x="9959932" y="2319913"/>
            <a:ext cx="8530742" cy="4414767"/>
          </a:xfrm>
          <a:custGeom>
            <a:avLst/>
            <a:gdLst/>
            <a:ahLst/>
            <a:cxnLst/>
            <a:rect r="r" b="b" t="t" l="l"/>
            <a:pathLst>
              <a:path h="4414767" w="8530742">
                <a:moveTo>
                  <a:pt x="0" y="0"/>
                </a:moveTo>
                <a:lnTo>
                  <a:pt x="8530742" y="0"/>
                </a:lnTo>
                <a:lnTo>
                  <a:pt x="8530742" y="4414767"/>
                </a:lnTo>
                <a:lnTo>
                  <a:pt x="0" y="4414767"/>
                </a:lnTo>
                <a:lnTo>
                  <a:pt x="0" y="0"/>
                </a:lnTo>
                <a:close/>
              </a:path>
            </a:pathLst>
          </a:custGeom>
          <a:blipFill>
            <a:blip r:embed="rId19"/>
            <a:stretch>
              <a:fillRect l="-5278" t="0" r="-5278" b="-19633"/>
            </a:stretch>
          </a:blipFill>
        </p:spPr>
      </p:sp>
      <p:sp>
        <p:nvSpPr>
          <p:cNvPr name="TextBox 11" id="11"/>
          <p:cNvSpPr txBox="true"/>
          <p:nvPr/>
        </p:nvSpPr>
        <p:spPr>
          <a:xfrm rot="0">
            <a:off x="1456900" y="2095988"/>
            <a:ext cx="8041350" cy="5505450"/>
          </a:xfrm>
          <a:prstGeom prst="rect">
            <a:avLst/>
          </a:prstGeom>
        </p:spPr>
        <p:txBody>
          <a:bodyPr anchor="t" rtlCol="false" tIns="0" lIns="0" bIns="0" rIns="0">
            <a:spAutoFit/>
          </a:bodyPr>
          <a:lstStyle/>
          <a:p>
            <a:pPr algn="l">
              <a:lnSpc>
                <a:spcPts val="14400"/>
              </a:lnSpc>
            </a:pPr>
            <a:r>
              <a:rPr lang="en-US" sz="12000" b="true">
                <a:solidFill>
                  <a:srgbClr val="34909D"/>
                </a:solidFill>
                <a:latin typeface="Glacial Indifference Bold"/>
                <a:ea typeface="Glacial Indifference Bold"/>
                <a:cs typeface="Glacial Indifference Bold"/>
                <a:sym typeface="Glacial Indifference Bold"/>
              </a:rPr>
              <a:t>Human Resources Analysis</a:t>
            </a:r>
          </a:p>
        </p:txBody>
      </p:sp>
      <p:sp>
        <p:nvSpPr>
          <p:cNvPr name="TextBox 12" id="12"/>
          <p:cNvSpPr txBox="true"/>
          <p:nvPr/>
        </p:nvSpPr>
        <p:spPr>
          <a:xfrm rot="0">
            <a:off x="11400634" y="6715630"/>
            <a:ext cx="6029146" cy="657225"/>
          </a:xfrm>
          <a:prstGeom prst="rect">
            <a:avLst/>
          </a:prstGeom>
        </p:spPr>
        <p:txBody>
          <a:bodyPr anchor="t" rtlCol="false" tIns="0" lIns="0" bIns="0" rIns="0">
            <a:spAutoFit/>
          </a:bodyPr>
          <a:lstStyle/>
          <a:p>
            <a:pPr algn="l">
              <a:lnSpc>
                <a:spcPts val="5159"/>
              </a:lnSpc>
            </a:pPr>
            <a:r>
              <a:rPr lang="en-US" sz="4299" b="true">
                <a:solidFill>
                  <a:srgbClr val="35363B"/>
                </a:solidFill>
                <a:latin typeface="Glacial Indifference Bold"/>
                <a:ea typeface="Glacial Indifference Bold"/>
                <a:cs typeface="Glacial Indifference Bold"/>
                <a:sym typeface="Glacial Indifference Bold"/>
              </a:rPr>
              <a:t>Digital Egypt Pioneers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Freeform 2" id="2"/>
          <p:cNvSpPr/>
          <p:nvPr/>
        </p:nvSpPr>
        <p:spPr>
          <a:xfrm flipH="false" flipV="false" rot="0">
            <a:off x="-1243305" y="7804452"/>
            <a:ext cx="3708482" cy="4259981"/>
          </a:xfrm>
          <a:custGeom>
            <a:avLst/>
            <a:gdLst/>
            <a:ahLst/>
            <a:cxnLst/>
            <a:rect r="r" b="b" t="t" l="l"/>
            <a:pathLst>
              <a:path h="4259981" w="3708482">
                <a:moveTo>
                  <a:pt x="0" y="0"/>
                </a:moveTo>
                <a:lnTo>
                  <a:pt x="3708482" y="0"/>
                </a:lnTo>
                <a:lnTo>
                  <a:pt x="3708482" y="4259980"/>
                </a:lnTo>
                <a:lnTo>
                  <a:pt x="0" y="42599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907604" y="-2040904"/>
            <a:ext cx="4577865" cy="3894295"/>
          </a:xfrm>
          <a:custGeom>
            <a:avLst/>
            <a:gdLst/>
            <a:ahLst/>
            <a:cxnLst/>
            <a:rect r="r" b="b" t="t" l="l"/>
            <a:pathLst>
              <a:path h="3894295" w="4577865">
                <a:moveTo>
                  <a:pt x="0" y="0"/>
                </a:moveTo>
                <a:lnTo>
                  <a:pt x="4577866" y="0"/>
                </a:lnTo>
                <a:lnTo>
                  <a:pt x="4577866" y="3894296"/>
                </a:lnTo>
                <a:lnTo>
                  <a:pt x="0" y="38942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3365792" y="-3114904"/>
            <a:ext cx="7857799" cy="8135848"/>
          </a:xfrm>
          <a:custGeom>
            <a:avLst/>
            <a:gdLst/>
            <a:ahLst/>
            <a:cxnLst/>
            <a:rect r="r" b="b" t="t" l="l"/>
            <a:pathLst>
              <a:path h="8135848" w="7857799">
                <a:moveTo>
                  <a:pt x="0" y="0"/>
                </a:moveTo>
                <a:lnTo>
                  <a:pt x="7857798" y="0"/>
                </a:lnTo>
                <a:lnTo>
                  <a:pt x="7857798" y="8135848"/>
                </a:lnTo>
                <a:lnTo>
                  <a:pt x="0" y="81358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5766312" y="8038212"/>
            <a:ext cx="2762250" cy="2762250"/>
          </a:xfrm>
          <a:custGeom>
            <a:avLst/>
            <a:gdLst/>
            <a:ahLst/>
            <a:cxnLst/>
            <a:rect r="r" b="b" t="t" l="l"/>
            <a:pathLst>
              <a:path h="2762250" w="2762250">
                <a:moveTo>
                  <a:pt x="0" y="0"/>
                </a:moveTo>
                <a:lnTo>
                  <a:pt x="2762250" y="0"/>
                </a:lnTo>
                <a:lnTo>
                  <a:pt x="2762250" y="2762250"/>
                </a:lnTo>
                <a:lnTo>
                  <a:pt x="0" y="2762250"/>
                </a:lnTo>
                <a:lnTo>
                  <a:pt x="0" y="0"/>
                </a:lnTo>
                <a:close/>
              </a:path>
            </a:pathLst>
          </a:custGeom>
          <a:blipFill>
            <a:blip r:embed="rId9"/>
            <a:stretch>
              <a:fillRect l="-192" t="-384" r="-192" b="0"/>
            </a:stretch>
          </a:blipFill>
        </p:spPr>
      </p:sp>
      <p:sp>
        <p:nvSpPr>
          <p:cNvPr name="Freeform 6" id="6"/>
          <p:cNvSpPr/>
          <p:nvPr/>
        </p:nvSpPr>
        <p:spPr>
          <a:xfrm flipH="false" flipV="false" rot="0">
            <a:off x="4955326" y="-4176"/>
            <a:ext cx="7914797" cy="10291176"/>
          </a:xfrm>
          <a:custGeom>
            <a:avLst/>
            <a:gdLst/>
            <a:ahLst/>
            <a:cxnLst/>
            <a:rect r="r" b="b" t="t" l="l"/>
            <a:pathLst>
              <a:path h="10291176" w="7914797">
                <a:moveTo>
                  <a:pt x="0" y="0"/>
                </a:moveTo>
                <a:lnTo>
                  <a:pt x="7914797" y="0"/>
                </a:lnTo>
                <a:lnTo>
                  <a:pt x="7914797" y="10291176"/>
                </a:lnTo>
                <a:lnTo>
                  <a:pt x="0" y="10291176"/>
                </a:lnTo>
                <a:lnTo>
                  <a:pt x="0" y="0"/>
                </a:lnTo>
                <a:close/>
              </a:path>
            </a:pathLst>
          </a:custGeom>
          <a:blipFill>
            <a:blip r:embed="rId10"/>
            <a:stretch>
              <a:fillRect l="0" t="0" r="0" b="0"/>
            </a:stretch>
          </a:blipFill>
        </p:spPr>
      </p:sp>
      <p:sp>
        <p:nvSpPr>
          <p:cNvPr name="TextBox 7" id="7"/>
          <p:cNvSpPr txBox="true"/>
          <p:nvPr/>
        </p:nvSpPr>
        <p:spPr>
          <a:xfrm rot="0">
            <a:off x="1577943" y="4614862"/>
            <a:ext cx="1825200" cy="1057275"/>
          </a:xfrm>
          <a:prstGeom prst="rect">
            <a:avLst/>
          </a:prstGeom>
        </p:spPr>
        <p:txBody>
          <a:bodyPr anchor="t" rtlCol="false" tIns="0" lIns="0" bIns="0" rIns="0">
            <a:spAutoFit/>
          </a:bodyPr>
          <a:lstStyle/>
          <a:p>
            <a:pPr algn="l">
              <a:lnSpc>
                <a:spcPts val="8399"/>
              </a:lnSpc>
            </a:pPr>
            <a:r>
              <a:rPr lang="en-US" b="true" sz="6999">
                <a:solidFill>
                  <a:srgbClr val="34909D"/>
                </a:solidFill>
                <a:latin typeface="Glacial Indifference Bold"/>
                <a:ea typeface="Glacial Indifference Bold"/>
                <a:cs typeface="Glacial Indifference Bold"/>
                <a:sym typeface="Glacial Indifference Bold"/>
              </a:rPr>
              <a:t>ERD</a:t>
            </a:r>
            <a:r>
              <a:rPr lang="en-US" b="true" sz="6999">
                <a:solidFill>
                  <a:srgbClr val="35363B"/>
                </a:solidFill>
                <a:latin typeface="Glacial Indifference Bold"/>
                <a:ea typeface="Glacial Indifference Bold"/>
                <a:cs typeface="Glacial Indifference Bold"/>
                <a:sym typeface="Glacial Indifference Bold"/>
              </a:rPr>
              <a:t>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Freeform 2" id="2"/>
          <p:cNvSpPr/>
          <p:nvPr/>
        </p:nvSpPr>
        <p:spPr>
          <a:xfrm flipH="false" flipV="false" rot="0">
            <a:off x="-1243305" y="7804452"/>
            <a:ext cx="3708482" cy="4259981"/>
          </a:xfrm>
          <a:custGeom>
            <a:avLst/>
            <a:gdLst/>
            <a:ahLst/>
            <a:cxnLst/>
            <a:rect r="r" b="b" t="t" l="l"/>
            <a:pathLst>
              <a:path h="4259981" w="3708482">
                <a:moveTo>
                  <a:pt x="0" y="0"/>
                </a:moveTo>
                <a:lnTo>
                  <a:pt x="3708482" y="0"/>
                </a:lnTo>
                <a:lnTo>
                  <a:pt x="3708482" y="4259980"/>
                </a:lnTo>
                <a:lnTo>
                  <a:pt x="0" y="42599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907604" y="-2040904"/>
            <a:ext cx="4577865" cy="3894295"/>
          </a:xfrm>
          <a:custGeom>
            <a:avLst/>
            <a:gdLst/>
            <a:ahLst/>
            <a:cxnLst/>
            <a:rect r="r" b="b" t="t" l="l"/>
            <a:pathLst>
              <a:path h="3894295" w="4577865">
                <a:moveTo>
                  <a:pt x="0" y="0"/>
                </a:moveTo>
                <a:lnTo>
                  <a:pt x="4577866" y="0"/>
                </a:lnTo>
                <a:lnTo>
                  <a:pt x="4577866" y="3894296"/>
                </a:lnTo>
                <a:lnTo>
                  <a:pt x="0" y="38942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3365792" y="-3114904"/>
            <a:ext cx="7857799" cy="8135848"/>
          </a:xfrm>
          <a:custGeom>
            <a:avLst/>
            <a:gdLst/>
            <a:ahLst/>
            <a:cxnLst/>
            <a:rect r="r" b="b" t="t" l="l"/>
            <a:pathLst>
              <a:path h="8135848" w="7857799">
                <a:moveTo>
                  <a:pt x="0" y="0"/>
                </a:moveTo>
                <a:lnTo>
                  <a:pt x="7857798" y="0"/>
                </a:lnTo>
                <a:lnTo>
                  <a:pt x="7857798" y="8135848"/>
                </a:lnTo>
                <a:lnTo>
                  <a:pt x="0" y="81358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5766312" y="8038212"/>
            <a:ext cx="2762250" cy="2762250"/>
          </a:xfrm>
          <a:custGeom>
            <a:avLst/>
            <a:gdLst/>
            <a:ahLst/>
            <a:cxnLst/>
            <a:rect r="r" b="b" t="t" l="l"/>
            <a:pathLst>
              <a:path h="2762250" w="2762250">
                <a:moveTo>
                  <a:pt x="0" y="0"/>
                </a:moveTo>
                <a:lnTo>
                  <a:pt x="2762250" y="0"/>
                </a:lnTo>
                <a:lnTo>
                  <a:pt x="2762250" y="2762250"/>
                </a:lnTo>
                <a:lnTo>
                  <a:pt x="0" y="2762250"/>
                </a:lnTo>
                <a:lnTo>
                  <a:pt x="0" y="0"/>
                </a:lnTo>
                <a:close/>
              </a:path>
            </a:pathLst>
          </a:custGeom>
          <a:blipFill>
            <a:blip r:embed="rId9"/>
            <a:stretch>
              <a:fillRect l="-192" t="-384" r="-192" b="0"/>
            </a:stretch>
          </a:blipFill>
        </p:spPr>
      </p:sp>
      <p:sp>
        <p:nvSpPr>
          <p:cNvPr name="Freeform 6" id="6" descr="Upscale Image"/>
          <p:cNvSpPr/>
          <p:nvPr/>
        </p:nvSpPr>
        <p:spPr>
          <a:xfrm flipH="false" flipV="false" rot="0">
            <a:off x="157207" y="3054564"/>
            <a:ext cx="17860100" cy="4130148"/>
          </a:xfrm>
          <a:custGeom>
            <a:avLst/>
            <a:gdLst/>
            <a:ahLst/>
            <a:cxnLst/>
            <a:rect r="r" b="b" t="t" l="l"/>
            <a:pathLst>
              <a:path h="4130148" w="17860100">
                <a:moveTo>
                  <a:pt x="0" y="0"/>
                </a:moveTo>
                <a:lnTo>
                  <a:pt x="17860100" y="0"/>
                </a:lnTo>
                <a:lnTo>
                  <a:pt x="17860100" y="4130148"/>
                </a:lnTo>
                <a:lnTo>
                  <a:pt x="0" y="4130148"/>
                </a:lnTo>
                <a:lnTo>
                  <a:pt x="0" y="0"/>
                </a:lnTo>
                <a:close/>
              </a:path>
            </a:pathLst>
          </a:custGeom>
          <a:blipFill>
            <a:blip r:embed="rId10"/>
            <a:stretch>
              <a:fillRect l="0" t="0" r="0" b="0"/>
            </a:stretch>
          </a:blipFill>
        </p:spPr>
      </p:sp>
      <p:grpSp>
        <p:nvGrpSpPr>
          <p:cNvPr name="Group 7" id="7"/>
          <p:cNvGrpSpPr/>
          <p:nvPr/>
        </p:nvGrpSpPr>
        <p:grpSpPr>
          <a:xfrm rot="0">
            <a:off x="527523" y="6204970"/>
            <a:ext cx="3086100" cy="247360"/>
            <a:chOff x="0" y="0"/>
            <a:chExt cx="812800" cy="65148"/>
          </a:xfrm>
        </p:grpSpPr>
        <p:sp>
          <p:nvSpPr>
            <p:cNvPr name="Freeform 8" id="8"/>
            <p:cNvSpPr/>
            <p:nvPr/>
          </p:nvSpPr>
          <p:spPr>
            <a:xfrm flipH="false" flipV="false" rot="0">
              <a:off x="0" y="0"/>
              <a:ext cx="812800" cy="65148"/>
            </a:xfrm>
            <a:custGeom>
              <a:avLst/>
              <a:gdLst/>
              <a:ahLst/>
              <a:cxnLst/>
              <a:rect r="r" b="b" t="t" l="l"/>
              <a:pathLst>
                <a:path h="65148" w="812800">
                  <a:moveTo>
                    <a:pt x="0" y="0"/>
                  </a:moveTo>
                  <a:lnTo>
                    <a:pt x="812800" y="0"/>
                  </a:lnTo>
                  <a:lnTo>
                    <a:pt x="812800" y="65148"/>
                  </a:lnTo>
                  <a:lnTo>
                    <a:pt x="0" y="65148"/>
                  </a:lnTo>
                  <a:close/>
                </a:path>
              </a:pathLst>
            </a:custGeom>
            <a:solidFill>
              <a:srgbClr val="F3F3F3"/>
            </a:solidFill>
          </p:spPr>
        </p:sp>
        <p:sp>
          <p:nvSpPr>
            <p:cNvPr name="TextBox 9" id="9"/>
            <p:cNvSpPr txBox="true"/>
            <p:nvPr/>
          </p:nvSpPr>
          <p:spPr>
            <a:xfrm>
              <a:off x="0" y="-38100"/>
              <a:ext cx="812800" cy="103248"/>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1352517" y="1377142"/>
            <a:ext cx="3778490" cy="933450"/>
          </a:xfrm>
          <a:prstGeom prst="rect">
            <a:avLst/>
          </a:prstGeom>
        </p:spPr>
        <p:txBody>
          <a:bodyPr anchor="t" rtlCol="false" tIns="0" lIns="0" bIns="0" rIns="0">
            <a:spAutoFit/>
          </a:bodyPr>
          <a:lstStyle/>
          <a:p>
            <a:pPr algn="l">
              <a:lnSpc>
                <a:spcPts val="7200"/>
              </a:lnSpc>
            </a:pPr>
            <a:r>
              <a:rPr lang="en-US" b="true" sz="6000">
                <a:solidFill>
                  <a:srgbClr val="34909D"/>
                </a:solidFill>
                <a:latin typeface="Glacial Indifference Bold"/>
                <a:ea typeface="Glacial Indifference Bold"/>
                <a:cs typeface="Glacial Indifference Bold"/>
                <a:sym typeface="Glacial Indifference Bold"/>
              </a:rPr>
              <a:t>Mapping</a:t>
            </a:r>
            <a:r>
              <a:rPr lang="en-US" b="true" sz="6000">
                <a:solidFill>
                  <a:srgbClr val="35363B"/>
                </a:solidFill>
                <a:latin typeface="Glacial Indifference Bold"/>
                <a:ea typeface="Glacial Indifference Bold"/>
                <a:cs typeface="Glacial Indifference Bold"/>
                <a:sym typeface="Glacial Indifference Bold"/>
              </a:rPr>
              <a:t>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Freeform 2" id="2"/>
          <p:cNvSpPr/>
          <p:nvPr/>
        </p:nvSpPr>
        <p:spPr>
          <a:xfrm flipH="false" flipV="false" rot="0">
            <a:off x="-1243305" y="7804452"/>
            <a:ext cx="3708482" cy="4259981"/>
          </a:xfrm>
          <a:custGeom>
            <a:avLst/>
            <a:gdLst/>
            <a:ahLst/>
            <a:cxnLst/>
            <a:rect r="r" b="b" t="t" l="l"/>
            <a:pathLst>
              <a:path h="4259981" w="3708482">
                <a:moveTo>
                  <a:pt x="0" y="0"/>
                </a:moveTo>
                <a:lnTo>
                  <a:pt x="3708482" y="0"/>
                </a:lnTo>
                <a:lnTo>
                  <a:pt x="3708482" y="4259980"/>
                </a:lnTo>
                <a:lnTo>
                  <a:pt x="0" y="42599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907604" y="-2040904"/>
            <a:ext cx="4577865" cy="3894295"/>
          </a:xfrm>
          <a:custGeom>
            <a:avLst/>
            <a:gdLst/>
            <a:ahLst/>
            <a:cxnLst/>
            <a:rect r="r" b="b" t="t" l="l"/>
            <a:pathLst>
              <a:path h="3894295" w="4577865">
                <a:moveTo>
                  <a:pt x="0" y="0"/>
                </a:moveTo>
                <a:lnTo>
                  <a:pt x="4577866" y="0"/>
                </a:lnTo>
                <a:lnTo>
                  <a:pt x="4577866" y="3894296"/>
                </a:lnTo>
                <a:lnTo>
                  <a:pt x="0" y="38942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3365792" y="-3114904"/>
            <a:ext cx="7857799" cy="8135848"/>
          </a:xfrm>
          <a:custGeom>
            <a:avLst/>
            <a:gdLst/>
            <a:ahLst/>
            <a:cxnLst/>
            <a:rect r="r" b="b" t="t" l="l"/>
            <a:pathLst>
              <a:path h="8135848" w="7857799">
                <a:moveTo>
                  <a:pt x="0" y="0"/>
                </a:moveTo>
                <a:lnTo>
                  <a:pt x="7857798" y="0"/>
                </a:lnTo>
                <a:lnTo>
                  <a:pt x="7857798" y="8135848"/>
                </a:lnTo>
                <a:lnTo>
                  <a:pt x="0" y="81358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5766312" y="8038212"/>
            <a:ext cx="2762250" cy="2762250"/>
          </a:xfrm>
          <a:custGeom>
            <a:avLst/>
            <a:gdLst/>
            <a:ahLst/>
            <a:cxnLst/>
            <a:rect r="r" b="b" t="t" l="l"/>
            <a:pathLst>
              <a:path h="2762250" w="2762250">
                <a:moveTo>
                  <a:pt x="0" y="0"/>
                </a:moveTo>
                <a:lnTo>
                  <a:pt x="2762250" y="0"/>
                </a:lnTo>
                <a:lnTo>
                  <a:pt x="2762250" y="2762250"/>
                </a:lnTo>
                <a:lnTo>
                  <a:pt x="0" y="2762250"/>
                </a:lnTo>
                <a:lnTo>
                  <a:pt x="0" y="0"/>
                </a:lnTo>
                <a:close/>
              </a:path>
            </a:pathLst>
          </a:custGeom>
          <a:blipFill>
            <a:blip r:embed="rId9"/>
            <a:stretch>
              <a:fillRect l="-192" t="-384" r="-192" b="0"/>
            </a:stretch>
          </a:blipFill>
        </p:spPr>
      </p:sp>
      <p:sp>
        <p:nvSpPr>
          <p:cNvPr name="Freeform 6" id="6"/>
          <p:cNvSpPr/>
          <p:nvPr/>
        </p:nvSpPr>
        <p:spPr>
          <a:xfrm flipH="false" flipV="false" rot="0">
            <a:off x="1263253" y="2129947"/>
            <a:ext cx="15044810" cy="7804495"/>
          </a:xfrm>
          <a:custGeom>
            <a:avLst/>
            <a:gdLst/>
            <a:ahLst/>
            <a:cxnLst/>
            <a:rect r="r" b="b" t="t" l="l"/>
            <a:pathLst>
              <a:path h="7804495" w="15044810">
                <a:moveTo>
                  <a:pt x="0" y="0"/>
                </a:moveTo>
                <a:lnTo>
                  <a:pt x="15044809" y="0"/>
                </a:lnTo>
                <a:lnTo>
                  <a:pt x="15044809" y="7804495"/>
                </a:lnTo>
                <a:lnTo>
                  <a:pt x="0" y="7804495"/>
                </a:lnTo>
                <a:lnTo>
                  <a:pt x="0" y="0"/>
                </a:lnTo>
                <a:close/>
              </a:path>
            </a:pathLst>
          </a:custGeom>
          <a:blipFill>
            <a:blip r:embed="rId10"/>
            <a:stretch>
              <a:fillRect l="0" t="0" r="0" b="0"/>
            </a:stretch>
          </a:blipFill>
        </p:spPr>
      </p:sp>
      <p:sp>
        <p:nvSpPr>
          <p:cNvPr name="TextBox 7" id="7"/>
          <p:cNvSpPr txBox="true"/>
          <p:nvPr/>
        </p:nvSpPr>
        <p:spPr>
          <a:xfrm rot="0">
            <a:off x="1531425" y="962425"/>
            <a:ext cx="15225150" cy="933450"/>
          </a:xfrm>
          <a:prstGeom prst="rect">
            <a:avLst/>
          </a:prstGeom>
        </p:spPr>
        <p:txBody>
          <a:bodyPr anchor="t" rtlCol="false" tIns="0" lIns="0" bIns="0" rIns="0">
            <a:spAutoFit/>
          </a:bodyPr>
          <a:lstStyle/>
          <a:p>
            <a:pPr algn="l">
              <a:lnSpc>
                <a:spcPts val="7200"/>
              </a:lnSpc>
            </a:pPr>
            <a:r>
              <a:rPr lang="en-US" b="true" sz="6000">
                <a:solidFill>
                  <a:srgbClr val="34909D"/>
                </a:solidFill>
                <a:latin typeface="Glacial Indifference Bold"/>
                <a:ea typeface="Glacial Indifference Bold"/>
                <a:cs typeface="Glacial Indifference Bold"/>
                <a:sym typeface="Glacial Indifference Bold"/>
              </a:rPr>
              <a:t>DB – Diagram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Freeform 2" id="2"/>
          <p:cNvSpPr/>
          <p:nvPr/>
        </p:nvSpPr>
        <p:spPr>
          <a:xfrm flipH="false" flipV="false" rot="0">
            <a:off x="10852095" y="6494813"/>
            <a:ext cx="7680111" cy="7874667"/>
          </a:xfrm>
          <a:custGeom>
            <a:avLst/>
            <a:gdLst/>
            <a:ahLst/>
            <a:cxnLst/>
            <a:rect r="r" b="b" t="t" l="l"/>
            <a:pathLst>
              <a:path h="7874667" w="7680111">
                <a:moveTo>
                  <a:pt x="0" y="0"/>
                </a:moveTo>
                <a:lnTo>
                  <a:pt x="7680110" y="0"/>
                </a:lnTo>
                <a:lnTo>
                  <a:pt x="7680110" y="7874666"/>
                </a:lnTo>
                <a:lnTo>
                  <a:pt x="0" y="78746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2369662" y="-3550537"/>
            <a:ext cx="8983802" cy="7642147"/>
          </a:xfrm>
          <a:custGeom>
            <a:avLst/>
            <a:gdLst/>
            <a:ahLst/>
            <a:cxnLst/>
            <a:rect r="r" b="b" t="t" l="l"/>
            <a:pathLst>
              <a:path h="7642147" w="8983802">
                <a:moveTo>
                  <a:pt x="0" y="0"/>
                </a:moveTo>
                <a:lnTo>
                  <a:pt x="8983802" y="0"/>
                </a:lnTo>
                <a:lnTo>
                  <a:pt x="8983802" y="7642148"/>
                </a:lnTo>
                <a:lnTo>
                  <a:pt x="0" y="76421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22" y="-18"/>
            <a:ext cx="1310465" cy="1492494"/>
          </a:xfrm>
          <a:custGeom>
            <a:avLst/>
            <a:gdLst/>
            <a:ahLst/>
            <a:cxnLst/>
            <a:rect r="r" b="b" t="t" l="l"/>
            <a:pathLst>
              <a:path h="1492494" w="1310465">
                <a:moveTo>
                  <a:pt x="0" y="0"/>
                </a:moveTo>
                <a:lnTo>
                  <a:pt x="1310466" y="0"/>
                </a:lnTo>
                <a:lnTo>
                  <a:pt x="1310466" y="1492494"/>
                </a:lnTo>
                <a:lnTo>
                  <a:pt x="0" y="14924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3671132" y="-1357433"/>
            <a:ext cx="13398199" cy="13764542"/>
          </a:xfrm>
          <a:custGeom>
            <a:avLst/>
            <a:gdLst/>
            <a:ahLst/>
            <a:cxnLst/>
            <a:rect r="r" b="b" t="t" l="l"/>
            <a:pathLst>
              <a:path h="13764542" w="13398199">
                <a:moveTo>
                  <a:pt x="0" y="0"/>
                </a:moveTo>
                <a:lnTo>
                  <a:pt x="13398198" y="0"/>
                </a:lnTo>
                <a:lnTo>
                  <a:pt x="13398198" y="13764542"/>
                </a:lnTo>
                <a:lnTo>
                  <a:pt x="0" y="1376454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6" id="6"/>
          <p:cNvSpPr txBox="true"/>
          <p:nvPr/>
        </p:nvSpPr>
        <p:spPr>
          <a:xfrm rot="0">
            <a:off x="8277213" y="4457250"/>
            <a:ext cx="8584350" cy="3676650"/>
          </a:xfrm>
          <a:prstGeom prst="rect">
            <a:avLst/>
          </a:prstGeom>
        </p:spPr>
        <p:txBody>
          <a:bodyPr anchor="t" rtlCol="false" tIns="0" lIns="0" bIns="0" rIns="0">
            <a:spAutoFit/>
          </a:bodyPr>
          <a:lstStyle/>
          <a:p>
            <a:pPr algn="l">
              <a:lnSpc>
                <a:spcPts val="14400"/>
              </a:lnSpc>
            </a:pPr>
            <a:r>
              <a:rPr lang="en-US" b="true" sz="12000">
                <a:solidFill>
                  <a:srgbClr val="34909D"/>
                </a:solidFill>
                <a:latin typeface="Glacial Indifference Bold"/>
                <a:ea typeface="Glacial Indifference Bold"/>
                <a:cs typeface="Glacial Indifference Bold"/>
                <a:sym typeface="Glacial Indifference Bold"/>
              </a:rPr>
              <a:t>Data Cleaning</a:t>
            </a:r>
          </a:p>
        </p:txBody>
      </p:sp>
      <p:sp>
        <p:nvSpPr>
          <p:cNvPr name="TextBox 7" id="7"/>
          <p:cNvSpPr txBox="true"/>
          <p:nvPr/>
        </p:nvSpPr>
        <p:spPr>
          <a:xfrm rot="0">
            <a:off x="8185775" y="2388275"/>
            <a:ext cx="2288550" cy="1847850"/>
          </a:xfrm>
          <a:prstGeom prst="rect">
            <a:avLst/>
          </a:prstGeom>
        </p:spPr>
        <p:txBody>
          <a:bodyPr anchor="t" rtlCol="false" tIns="0" lIns="0" bIns="0" rIns="0">
            <a:spAutoFit/>
          </a:bodyPr>
          <a:lstStyle/>
          <a:p>
            <a:pPr algn="ctr">
              <a:lnSpc>
                <a:spcPts val="14400"/>
              </a:lnSpc>
            </a:pPr>
            <a:r>
              <a:rPr lang="en-US" b="true" sz="12000">
                <a:solidFill>
                  <a:srgbClr val="35363B"/>
                </a:solidFill>
                <a:latin typeface="Glacial Indifference Bold"/>
                <a:ea typeface="Glacial Indifference Bold"/>
                <a:cs typeface="Glacial Indifference Bold"/>
                <a:sym typeface="Glacial Indifference Bold"/>
              </a:rPr>
              <a:t>0</a:t>
            </a:r>
            <a:r>
              <a:rPr lang="en-US" b="true" sz="12000">
                <a:solidFill>
                  <a:srgbClr val="34909D"/>
                </a:solidFill>
                <a:latin typeface="Glacial Indifference Bold"/>
                <a:ea typeface="Glacial Indifference Bold"/>
                <a:cs typeface="Glacial Indifference Bold"/>
                <a:sym typeface="Glacial Indifference Bold"/>
              </a:rPr>
              <a:t>3</a:t>
            </a:r>
          </a:p>
        </p:txBody>
      </p:sp>
      <p:sp>
        <p:nvSpPr>
          <p:cNvPr name="Freeform 8" id="8"/>
          <p:cNvSpPr/>
          <p:nvPr/>
        </p:nvSpPr>
        <p:spPr>
          <a:xfrm flipH="false" flipV="false" rot="0">
            <a:off x="14883006" y="579704"/>
            <a:ext cx="2733824" cy="2764198"/>
          </a:xfrm>
          <a:custGeom>
            <a:avLst/>
            <a:gdLst/>
            <a:ahLst/>
            <a:cxnLst/>
            <a:rect r="r" b="b" t="t" l="l"/>
            <a:pathLst>
              <a:path h="2764198" w="2733824">
                <a:moveTo>
                  <a:pt x="0" y="0"/>
                </a:moveTo>
                <a:lnTo>
                  <a:pt x="2733824" y="0"/>
                </a:lnTo>
                <a:lnTo>
                  <a:pt x="2733824" y="2764198"/>
                </a:lnTo>
                <a:lnTo>
                  <a:pt x="0" y="276419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508872" y="7390698"/>
            <a:ext cx="1834748" cy="1367140"/>
          </a:xfrm>
          <a:custGeom>
            <a:avLst/>
            <a:gdLst/>
            <a:ahLst/>
            <a:cxnLst/>
            <a:rect r="r" b="b" t="t" l="l"/>
            <a:pathLst>
              <a:path h="1367140" w="1834748">
                <a:moveTo>
                  <a:pt x="0" y="0"/>
                </a:moveTo>
                <a:lnTo>
                  <a:pt x="1834748" y="0"/>
                </a:lnTo>
                <a:lnTo>
                  <a:pt x="1834748" y="1367140"/>
                </a:lnTo>
                <a:lnTo>
                  <a:pt x="0" y="136714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969250" y="2153100"/>
            <a:ext cx="5980800" cy="5980800"/>
          </a:xfrm>
          <a:custGeom>
            <a:avLst/>
            <a:gdLst/>
            <a:ahLst/>
            <a:cxnLst/>
            <a:rect r="r" b="b" t="t" l="l"/>
            <a:pathLst>
              <a:path h="5980800" w="5980800">
                <a:moveTo>
                  <a:pt x="0" y="0"/>
                </a:moveTo>
                <a:lnTo>
                  <a:pt x="5980800" y="0"/>
                </a:lnTo>
                <a:lnTo>
                  <a:pt x="5980800" y="5980800"/>
                </a:lnTo>
                <a:lnTo>
                  <a:pt x="0" y="5980800"/>
                </a:lnTo>
                <a:lnTo>
                  <a:pt x="0" y="0"/>
                </a:lnTo>
                <a:close/>
              </a:path>
            </a:pathLst>
          </a:custGeom>
          <a:blipFill>
            <a:blip r:embed="rId15"/>
            <a:stretch>
              <a:fillRect l="0" t="0" r="0" b="0"/>
            </a:stretch>
          </a:blipFill>
        </p:spPr>
      </p:sp>
      <p:sp>
        <p:nvSpPr>
          <p:cNvPr name="Freeform 11" id="11"/>
          <p:cNvSpPr/>
          <p:nvPr/>
        </p:nvSpPr>
        <p:spPr>
          <a:xfrm flipH="false" flipV="false" rot="0">
            <a:off x="15766312" y="8038212"/>
            <a:ext cx="2762250" cy="2762250"/>
          </a:xfrm>
          <a:custGeom>
            <a:avLst/>
            <a:gdLst/>
            <a:ahLst/>
            <a:cxnLst/>
            <a:rect r="r" b="b" t="t" l="l"/>
            <a:pathLst>
              <a:path h="2762250" w="2762250">
                <a:moveTo>
                  <a:pt x="0" y="0"/>
                </a:moveTo>
                <a:lnTo>
                  <a:pt x="2762250" y="0"/>
                </a:lnTo>
                <a:lnTo>
                  <a:pt x="2762250" y="2762250"/>
                </a:lnTo>
                <a:lnTo>
                  <a:pt x="0" y="2762250"/>
                </a:lnTo>
                <a:lnTo>
                  <a:pt x="0" y="0"/>
                </a:lnTo>
                <a:close/>
              </a:path>
            </a:pathLst>
          </a:custGeom>
          <a:blipFill>
            <a:blip r:embed="rId16"/>
            <a:stretch>
              <a:fillRect l="-192" t="-384" r="-192"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Freeform 2" id="2"/>
          <p:cNvSpPr/>
          <p:nvPr/>
        </p:nvSpPr>
        <p:spPr>
          <a:xfrm flipH="false" flipV="false" rot="0">
            <a:off x="-1243305" y="7804452"/>
            <a:ext cx="3708482" cy="4259981"/>
          </a:xfrm>
          <a:custGeom>
            <a:avLst/>
            <a:gdLst/>
            <a:ahLst/>
            <a:cxnLst/>
            <a:rect r="r" b="b" t="t" l="l"/>
            <a:pathLst>
              <a:path h="4259981" w="3708482">
                <a:moveTo>
                  <a:pt x="0" y="0"/>
                </a:moveTo>
                <a:lnTo>
                  <a:pt x="3708482" y="0"/>
                </a:lnTo>
                <a:lnTo>
                  <a:pt x="3708482" y="4259980"/>
                </a:lnTo>
                <a:lnTo>
                  <a:pt x="0" y="42599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907604" y="-2040904"/>
            <a:ext cx="4577865" cy="3894295"/>
          </a:xfrm>
          <a:custGeom>
            <a:avLst/>
            <a:gdLst/>
            <a:ahLst/>
            <a:cxnLst/>
            <a:rect r="r" b="b" t="t" l="l"/>
            <a:pathLst>
              <a:path h="3894295" w="4577865">
                <a:moveTo>
                  <a:pt x="0" y="0"/>
                </a:moveTo>
                <a:lnTo>
                  <a:pt x="4577866" y="0"/>
                </a:lnTo>
                <a:lnTo>
                  <a:pt x="4577866" y="3894296"/>
                </a:lnTo>
                <a:lnTo>
                  <a:pt x="0" y="38942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3365792" y="-3114904"/>
            <a:ext cx="7857799" cy="8135848"/>
          </a:xfrm>
          <a:custGeom>
            <a:avLst/>
            <a:gdLst/>
            <a:ahLst/>
            <a:cxnLst/>
            <a:rect r="r" b="b" t="t" l="l"/>
            <a:pathLst>
              <a:path h="8135848" w="7857799">
                <a:moveTo>
                  <a:pt x="0" y="0"/>
                </a:moveTo>
                <a:lnTo>
                  <a:pt x="7857798" y="0"/>
                </a:lnTo>
                <a:lnTo>
                  <a:pt x="7857798" y="8135848"/>
                </a:lnTo>
                <a:lnTo>
                  <a:pt x="0" y="81358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5" id="5"/>
          <p:cNvSpPr txBox="true"/>
          <p:nvPr/>
        </p:nvSpPr>
        <p:spPr>
          <a:xfrm rot="0">
            <a:off x="1531425" y="962425"/>
            <a:ext cx="15225150" cy="933450"/>
          </a:xfrm>
          <a:prstGeom prst="rect">
            <a:avLst/>
          </a:prstGeom>
        </p:spPr>
        <p:txBody>
          <a:bodyPr anchor="t" rtlCol="false" tIns="0" lIns="0" bIns="0" rIns="0">
            <a:spAutoFit/>
          </a:bodyPr>
          <a:lstStyle/>
          <a:p>
            <a:pPr algn="l">
              <a:lnSpc>
                <a:spcPts val="7200"/>
              </a:lnSpc>
            </a:pPr>
            <a:r>
              <a:rPr lang="en-US" b="true" sz="6000">
                <a:solidFill>
                  <a:srgbClr val="34909D"/>
                </a:solidFill>
                <a:latin typeface="Glacial Indifference Bold"/>
                <a:ea typeface="Glacial Indifference Bold"/>
                <a:cs typeface="Glacial Indifference Bold"/>
                <a:sym typeface="Glacial Indifference Bold"/>
              </a:rPr>
              <a:t>Data Cleaning with Python </a:t>
            </a:r>
          </a:p>
        </p:txBody>
      </p:sp>
      <p:sp>
        <p:nvSpPr>
          <p:cNvPr name="Freeform 6" id="6"/>
          <p:cNvSpPr/>
          <p:nvPr/>
        </p:nvSpPr>
        <p:spPr>
          <a:xfrm flipH="false" flipV="false" rot="0">
            <a:off x="15317066" y="1402766"/>
            <a:ext cx="2374622" cy="1249942"/>
          </a:xfrm>
          <a:custGeom>
            <a:avLst/>
            <a:gdLst/>
            <a:ahLst/>
            <a:cxnLst/>
            <a:rect r="r" b="b" t="t" l="l"/>
            <a:pathLst>
              <a:path h="1249942" w="2374622">
                <a:moveTo>
                  <a:pt x="0" y="0"/>
                </a:moveTo>
                <a:lnTo>
                  <a:pt x="2374622" y="0"/>
                </a:lnTo>
                <a:lnTo>
                  <a:pt x="2374622" y="1249942"/>
                </a:lnTo>
                <a:lnTo>
                  <a:pt x="0" y="124994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978990" y="2325252"/>
            <a:ext cx="14120572" cy="1826896"/>
          </a:xfrm>
          <a:prstGeom prst="rect">
            <a:avLst/>
          </a:prstGeom>
        </p:spPr>
        <p:txBody>
          <a:bodyPr anchor="t" rtlCol="false" tIns="0" lIns="0" bIns="0" rIns="0">
            <a:spAutoFit/>
          </a:bodyPr>
          <a:lstStyle/>
          <a:p>
            <a:pPr algn="l" marL="772159" indent="-386079" lvl="1">
              <a:lnSpc>
                <a:spcPts val="7679"/>
              </a:lnSpc>
              <a:buFont typeface="Arial"/>
              <a:buChar char="•"/>
            </a:pPr>
            <a:r>
              <a:rPr lang="en-US" sz="3199">
                <a:solidFill>
                  <a:srgbClr val="35363B"/>
                </a:solidFill>
                <a:latin typeface="Glacial Indifference"/>
                <a:ea typeface="Glacial Indifference"/>
                <a:cs typeface="Glacial Indifference"/>
                <a:sym typeface="Glacial Indifference"/>
              </a:rPr>
              <a:t>Performed </a:t>
            </a:r>
            <a:r>
              <a:rPr lang="en-US" b="true" sz="3199">
                <a:solidFill>
                  <a:srgbClr val="35363B"/>
                </a:solidFill>
                <a:latin typeface="Glacial Indifference Bold"/>
                <a:ea typeface="Glacial Indifference Bold"/>
                <a:cs typeface="Glacial Indifference Bold"/>
                <a:sym typeface="Glacial Indifference Bold"/>
              </a:rPr>
              <a:t>data cleaning</a:t>
            </a:r>
            <a:r>
              <a:rPr lang="en-US" sz="3199">
                <a:solidFill>
                  <a:srgbClr val="35363B"/>
                </a:solidFill>
                <a:latin typeface="Glacial Indifference"/>
                <a:ea typeface="Glacial Indifference"/>
                <a:cs typeface="Glacial Indifference"/>
                <a:sym typeface="Glacial Indifference"/>
              </a:rPr>
              <a:t> using Python to prepare the dataset for analysis.</a:t>
            </a:r>
          </a:p>
          <a:p>
            <a:pPr algn="l" marL="772159" indent="-386079" lvl="1">
              <a:lnSpc>
                <a:spcPts val="7679"/>
              </a:lnSpc>
              <a:buFont typeface="Arial"/>
              <a:buChar char="•"/>
            </a:pPr>
            <a:r>
              <a:rPr lang="en-US" sz="3199">
                <a:solidFill>
                  <a:srgbClr val="35363B"/>
                </a:solidFill>
                <a:latin typeface="Glacial Indifference"/>
                <a:ea typeface="Glacial Indifference"/>
                <a:cs typeface="Glacial Indifference"/>
                <a:sym typeface="Glacial Indifference"/>
              </a:rPr>
              <a:t>Corrected the </a:t>
            </a:r>
            <a:r>
              <a:rPr lang="en-US" b="true" sz="3199">
                <a:solidFill>
                  <a:srgbClr val="35363B"/>
                </a:solidFill>
                <a:latin typeface="Glacial Indifference Bold"/>
                <a:ea typeface="Glacial Indifference Bold"/>
                <a:cs typeface="Glacial Indifference Bold"/>
                <a:sym typeface="Glacial Indifference Bold"/>
              </a:rPr>
              <a:t>data types</a:t>
            </a:r>
            <a:r>
              <a:rPr lang="en-US" sz="3199">
                <a:solidFill>
                  <a:srgbClr val="35363B"/>
                </a:solidFill>
                <a:latin typeface="Glacial Indifference"/>
                <a:ea typeface="Glacial Indifference"/>
                <a:cs typeface="Glacial Indifference"/>
                <a:sym typeface="Glacial Indifference"/>
              </a:rPr>
              <a:t> for the "Salary" and "Hire Date" columns.</a:t>
            </a:r>
          </a:p>
        </p:txBody>
      </p:sp>
      <p:sp>
        <p:nvSpPr>
          <p:cNvPr name="Freeform 8" id="8"/>
          <p:cNvSpPr/>
          <p:nvPr/>
        </p:nvSpPr>
        <p:spPr>
          <a:xfrm flipH="false" flipV="false" rot="0">
            <a:off x="1738424" y="4856998"/>
            <a:ext cx="7086600" cy="1219200"/>
          </a:xfrm>
          <a:custGeom>
            <a:avLst/>
            <a:gdLst/>
            <a:ahLst/>
            <a:cxnLst/>
            <a:rect r="r" b="b" t="t" l="l"/>
            <a:pathLst>
              <a:path h="1219200" w="7086600">
                <a:moveTo>
                  <a:pt x="0" y="0"/>
                </a:moveTo>
                <a:lnTo>
                  <a:pt x="7086600" y="0"/>
                </a:lnTo>
                <a:lnTo>
                  <a:pt x="7086600" y="1219200"/>
                </a:lnTo>
                <a:lnTo>
                  <a:pt x="0" y="1219200"/>
                </a:lnTo>
                <a:lnTo>
                  <a:pt x="0" y="0"/>
                </a:lnTo>
                <a:close/>
              </a:path>
            </a:pathLst>
          </a:custGeom>
          <a:blipFill>
            <a:blip r:embed="rId11"/>
            <a:stretch>
              <a:fillRect l="0" t="0" r="0" b="0"/>
            </a:stretch>
          </a:blipFill>
        </p:spPr>
      </p:sp>
      <p:sp>
        <p:nvSpPr>
          <p:cNvPr name="Freeform 9" id="9"/>
          <p:cNvSpPr/>
          <p:nvPr/>
        </p:nvSpPr>
        <p:spPr>
          <a:xfrm flipH="false" flipV="false" rot="0">
            <a:off x="1738424" y="6726996"/>
            <a:ext cx="15373350" cy="1828800"/>
          </a:xfrm>
          <a:custGeom>
            <a:avLst/>
            <a:gdLst/>
            <a:ahLst/>
            <a:cxnLst/>
            <a:rect r="r" b="b" t="t" l="l"/>
            <a:pathLst>
              <a:path h="1828800" w="15373350">
                <a:moveTo>
                  <a:pt x="0" y="0"/>
                </a:moveTo>
                <a:lnTo>
                  <a:pt x="15373350" y="0"/>
                </a:lnTo>
                <a:lnTo>
                  <a:pt x="15373350" y="1828800"/>
                </a:lnTo>
                <a:lnTo>
                  <a:pt x="0" y="1828800"/>
                </a:lnTo>
                <a:lnTo>
                  <a:pt x="0" y="0"/>
                </a:lnTo>
                <a:close/>
              </a:path>
            </a:pathLst>
          </a:custGeom>
          <a:blipFill>
            <a:blip r:embed="rId12"/>
            <a:stretch>
              <a:fillRect l="0" t="0" r="0" b="0"/>
            </a:stretch>
          </a:blipFill>
        </p:spPr>
      </p:sp>
      <p:sp>
        <p:nvSpPr>
          <p:cNvPr name="Freeform 10" id="10"/>
          <p:cNvSpPr/>
          <p:nvPr/>
        </p:nvSpPr>
        <p:spPr>
          <a:xfrm flipH="false" flipV="false" rot="0">
            <a:off x="15766312" y="8038212"/>
            <a:ext cx="2762250" cy="2762250"/>
          </a:xfrm>
          <a:custGeom>
            <a:avLst/>
            <a:gdLst/>
            <a:ahLst/>
            <a:cxnLst/>
            <a:rect r="r" b="b" t="t" l="l"/>
            <a:pathLst>
              <a:path h="2762250" w="2762250">
                <a:moveTo>
                  <a:pt x="0" y="0"/>
                </a:moveTo>
                <a:lnTo>
                  <a:pt x="2762250" y="0"/>
                </a:lnTo>
                <a:lnTo>
                  <a:pt x="2762250" y="2762250"/>
                </a:lnTo>
                <a:lnTo>
                  <a:pt x="0" y="2762250"/>
                </a:lnTo>
                <a:lnTo>
                  <a:pt x="0" y="0"/>
                </a:lnTo>
                <a:close/>
              </a:path>
            </a:pathLst>
          </a:custGeom>
          <a:blipFill>
            <a:blip r:embed="rId13"/>
            <a:stretch>
              <a:fillRect l="-192" t="-384" r="-192"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Freeform 2" id="2"/>
          <p:cNvSpPr/>
          <p:nvPr/>
        </p:nvSpPr>
        <p:spPr>
          <a:xfrm flipH="false" flipV="false" rot="0">
            <a:off x="-1243305" y="7804452"/>
            <a:ext cx="3708482" cy="4259981"/>
          </a:xfrm>
          <a:custGeom>
            <a:avLst/>
            <a:gdLst/>
            <a:ahLst/>
            <a:cxnLst/>
            <a:rect r="r" b="b" t="t" l="l"/>
            <a:pathLst>
              <a:path h="4259981" w="3708482">
                <a:moveTo>
                  <a:pt x="0" y="0"/>
                </a:moveTo>
                <a:lnTo>
                  <a:pt x="3708482" y="0"/>
                </a:lnTo>
                <a:lnTo>
                  <a:pt x="3708482" y="4259980"/>
                </a:lnTo>
                <a:lnTo>
                  <a:pt x="0" y="42599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907604" y="-2040904"/>
            <a:ext cx="4577865" cy="3894295"/>
          </a:xfrm>
          <a:custGeom>
            <a:avLst/>
            <a:gdLst/>
            <a:ahLst/>
            <a:cxnLst/>
            <a:rect r="r" b="b" t="t" l="l"/>
            <a:pathLst>
              <a:path h="3894295" w="4577865">
                <a:moveTo>
                  <a:pt x="0" y="0"/>
                </a:moveTo>
                <a:lnTo>
                  <a:pt x="4577866" y="0"/>
                </a:lnTo>
                <a:lnTo>
                  <a:pt x="4577866" y="3894296"/>
                </a:lnTo>
                <a:lnTo>
                  <a:pt x="0" y="38942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3365792" y="-3114904"/>
            <a:ext cx="7857799" cy="8135848"/>
          </a:xfrm>
          <a:custGeom>
            <a:avLst/>
            <a:gdLst/>
            <a:ahLst/>
            <a:cxnLst/>
            <a:rect r="r" b="b" t="t" l="l"/>
            <a:pathLst>
              <a:path h="8135848" w="7857799">
                <a:moveTo>
                  <a:pt x="0" y="0"/>
                </a:moveTo>
                <a:lnTo>
                  <a:pt x="7857798" y="0"/>
                </a:lnTo>
                <a:lnTo>
                  <a:pt x="7857798" y="8135848"/>
                </a:lnTo>
                <a:lnTo>
                  <a:pt x="0" y="81358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5" id="5"/>
          <p:cNvSpPr txBox="true"/>
          <p:nvPr/>
        </p:nvSpPr>
        <p:spPr>
          <a:xfrm rot="0">
            <a:off x="1531425" y="962425"/>
            <a:ext cx="15225150" cy="933450"/>
          </a:xfrm>
          <a:prstGeom prst="rect">
            <a:avLst/>
          </a:prstGeom>
        </p:spPr>
        <p:txBody>
          <a:bodyPr anchor="t" rtlCol="false" tIns="0" lIns="0" bIns="0" rIns="0">
            <a:spAutoFit/>
          </a:bodyPr>
          <a:lstStyle/>
          <a:p>
            <a:pPr algn="l">
              <a:lnSpc>
                <a:spcPts val="7200"/>
              </a:lnSpc>
            </a:pPr>
            <a:r>
              <a:rPr lang="en-US" b="true" sz="6000">
                <a:solidFill>
                  <a:srgbClr val="34909D"/>
                </a:solidFill>
                <a:latin typeface="Glacial Indifference Bold"/>
                <a:ea typeface="Glacial Indifference Bold"/>
                <a:cs typeface="Glacial Indifference Bold"/>
                <a:sym typeface="Glacial Indifference Bold"/>
              </a:rPr>
              <a:t>Data Cleaning with Python</a:t>
            </a:r>
            <a:r>
              <a:rPr lang="en-US" b="true" sz="6000">
                <a:solidFill>
                  <a:srgbClr val="34909D"/>
                </a:solidFill>
                <a:latin typeface="Glacial Indifference Bold"/>
                <a:ea typeface="Glacial Indifference Bold"/>
                <a:cs typeface="Glacial Indifference Bold"/>
                <a:sym typeface="Glacial Indifference Bold"/>
              </a:rPr>
              <a:t> </a:t>
            </a:r>
          </a:p>
        </p:txBody>
      </p:sp>
      <p:sp>
        <p:nvSpPr>
          <p:cNvPr name="TextBox 6" id="6"/>
          <p:cNvSpPr txBox="true"/>
          <p:nvPr/>
        </p:nvSpPr>
        <p:spPr>
          <a:xfrm rot="0">
            <a:off x="1150423" y="2147156"/>
            <a:ext cx="15465085" cy="855348"/>
          </a:xfrm>
          <a:prstGeom prst="rect">
            <a:avLst/>
          </a:prstGeom>
        </p:spPr>
        <p:txBody>
          <a:bodyPr anchor="t" rtlCol="false" tIns="0" lIns="0" bIns="0" rIns="0">
            <a:spAutoFit/>
          </a:bodyPr>
          <a:lstStyle/>
          <a:p>
            <a:pPr algn="l" marL="772155" indent="-386078" lvl="1">
              <a:lnSpc>
                <a:spcPts val="7679"/>
              </a:lnSpc>
              <a:buFont typeface="Arial"/>
              <a:buChar char="•"/>
            </a:pPr>
            <a:r>
              <a:rPr lang="en-US" b="true" sz="3199">
                <a:solidFill>
                  <a:srgbClr val="35363B"/>
                </a:solidFill>
                <a:latin typeface="Glacial Indifference Bold"/>
                <a:ea typeface="Glacial Indifference Bold"/>
                <a:cs typeface="Glacial Indifference Bold"/>
                <a:sym typeface="Glacial Indifference Bold"/>
              </a:rPr>
              <a:t>Removed duplicates</a:t>
            </a:r>
            <a:r>
              <a:rPr lang="en-US" sz="3199">
                <a:solidFill>
                  <a:srgbClr val="35363B"/>
                </a:solidFill>
                <a:latin typeface="Glacial Indifference"/>
                <a:ea typeface="Glacial Indifference"/>
                <a:cs typeface="Glacial Indifference"/>
                <a:sym typeface="Glacial Indifference"/>
              </a:rPr>
              <a:t> to ensure the dataset was free of redundancy.</a:t>
            </a:r>
          </a:p>
        </p:txBody>
      </p:sp>
      <p:sp>
        <p:nvSpPr>
          <p:cNvPr name="Freeform 7" id="7"/>
          <p:cNvSpPr/>
          <p:nvPr/>
        </p:nvSpPr>
        <p:spPr>
          <a:xfrm flipH="false" flipV="false" rot="0">
            <a:off x="15317066" y="1402766"/>
            <a:ext cx="2374622" cy="1249942"/>
          </a:xfrm>
          <a:custGeom>
            <a:avLst/>
            <a:gdLst/>
            <a:ahLst/>
            <a:cxnLst/>
            <a:rect r="r" b="b" t="t" l="l"/>
            <a:pathLst>
              <a:path h="1249942" w="2374622">
                <a:moveTo>
                  <a:pt x="0" y="0"/>
                </a:moveTo>
                <a:lnTo>
                  <a:pt x="2374622" y="0"/>
                </a:lnTo>
                <a:lnTo>
                  <a:pt x="2374622" y="1249942"/>
                </a:lnTo>
                <a:lnTo>
                  <a:pt x="0" y="124994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2229734" y="3587160"/>
            <a:ext cx="7105650" cy="1028700"/>
          </a:xfrm>
          <a:custGeom>
            <a:avLst/>
            <a:gdLst/>
            <a:ahLst/>
            <a:cxnLst/>
            <a:rect r="r" b="b" t="t" l="l"/>
            <a:pathLst>
              <a:path h="1028700" w="7105650">
                <a:moveTo>
                  <a:pt x="0" y="0"/>
                </a:moveTo>
                <a:lnTo>
                  <a:pt x="7105650" y="0"/>
                </a:lnTo>
                <a:lnTo>
                  <a:pt x="7105650" y="1028700"/>
                </a:lnTo>
                <a:lnTo>
                  <a:pt x="0" y="1028700"/>
                </a:lnTo>
                <a:lnTo>
                  <a:pt x="0" y="0"/>
                </a:lnTo>
                <a:close/>
              </a:path>
            </a:pathLst>
          </a:custGeom>
          <a:blipFill>
            <a:blip r:embed="rId11"/>
            <a:stretch>
              <a:fillRect l="0" t="0" r="0" b="0"/>
            </a:stretch>
          </a:blipFill>
        </p:spPr>
      </p:sp>
      <p:sp>
        <p:nvSpPr>
          <p:cNvPr name="Freeform 9" id="9"/>
          <p:cNvSpPr/>
          <p:nvPr/>
        </p:nvSpPr>
        <p:spPr>
          <a:xfrm flipH="false" flipV="false" rot="0">
            <a:off x="2229734" y="5769478"/>
            <a:ext cx="9334500" cy="1562100"/>
          </a:xfrm>
          <a:custGeom>
            <a:avLst/>
            <a:gdLst/>
            <a:ahLst/>
            <a:cxnLst/>
            <a:rect r="r" b="b" t="t" l="l"/>
            <a:pathLst>
              <a:path h="1562100" w="9334500">
                <a:moveTo>
                  <a:pt x="0" y="0"/>
                </a:moveTo>
                <a:lnTo>
                  <a:pt x="9334500" y="0"/>
                </a:lnTo>
                <a:lnTo>
                  <a:pt x="9334500" y="1562100"/>
                </a:lnTo>
                <a:lnTo>
                  <a:pt x="0" y="1562100"/>
                </a:lnTo>
                <a:lnTo>
                  <a:pt x="0" y="0"/>
                </a:lnTo>
                <a:close/>
              </a:path>
            </a:pathLst>
          </a:custGeom>
          <a:blipFill>
            <a:blip r:embed="rId12"/>
            <a:stretch>
              <a:fillRect l="0" t="0" r="0" b="0"/>
            </a:stretch>
          </a:blipFill>
        </p:spPr>
      </p:sp>
      <p:sp>
        <p:nvSpPr>
          <p:cNvPr name="Freeform 10" id="10"/>
          <p:cNvSpPr/>
          <p:nvPr/>
        </p:nvSpPr>
        <p:spPr>
          <a:xfrm flipH="false" flipV="false" rot="0">
            <a:off x="15766312" y="8038212"/>
            <a:ext cx="2762250" cy="2762250"/>
          </a:xfrm>
          <a:custGeom>
            <a:avLst/>
            <a:gdLst/>
            <a:ahLst/>
            <a:cxnLst/>
            <a:rect r="r" b="b" t="t" l="l"/>
            <a:pathLst>
              <a:path h="2762250" w="2762250">
                <a:moveTo>
                  <a:pt x="0" y="0"/>
                </a:moveTo>
                <a:lnTo>
                  <a:pt x="2762250" y="0"/>
                </a:lnTo>
                <a:lnTo>
                  <a:pt x="2762250" y="2762250"/>
                </a:lnTo>
                <a:lnTo>
                  <a:pt x="0" y="2762250"/>
                </a:lnTo>
                <a:lnTo>
                  <a:pt x="0" y="0"/>
                </a:lnTo>
                <a:close/>
              </a:path>
            </a:pathLst>
          </a:custGeom>
          <a:blipFill>
            <a:blip r:embed="rId13"/>
            <a:stretch>
              <a:fillRect l="-192" t="-384" r="-192" b="0"/>
            </a:stretch>
          </a:blipFill>
        </p:spPr>
      </p:sp>
      <p:sp>
        <p:nvSpPr>
          <p:cNvPr name="TextBox 11" id="11"/>
          <p:cNvSpPr txBox="true"/>
          <p:nvPr/>
        </p:nvSpPr>
        <p:spPr>
          <a:xfrm rot="0">
            <a:off x="1028700" y="4579257"/>
            <a:ext cx="15465085" cy="855348"/>
          </a:xfrm>
          <a:prstGeom prst="rect">
            <a:avLst/>
          </a:prstGeom>
        </p:spPr>
        <p:txBody>
          <a:bodyPr anchor="t" rtlCol="false" tIns="0" lIns="0" bIns="0" rIns="0">
            <a:spAutoFit/>
          </a:bodyPr>
          <a:lstStyle/>
          <a:p>
            <a:pPr algn="l" marL="772155" indent="-386078" lvl="1">
              <a:lnSpc>
                <a:spcPts val="7679"/>
              </a:lnSpc>
              <a:buFont typeface="Arial"/>
              <a:buChar char="•"/>
            </a:pPr>
            <a:r>
              <a:rPr lang="en-US" sz="3199">
                <a:solidFill>
                  <a:srgbClr val="35363B"/>
                </a:solidFill>
                <a:latin typeface="Glacial Indifference"/>
                <a:ea typeface="Glacial Indifference"/>
                <a:cs typeface="Glacial Indifference"/>
                <a:sym typeface="Glacial Indifference"/>
              </a:rPr>
              <a:t>Applied </a:t>
            </a:r>
            <a:r>
              <a:rPr lang="en-US" b="true" sz="3199">
                <a:solidFill>
                  <a:srgbClr val="35363B"/>
                </a:solidFill>
                <a:latin typeface="Glacial Indifference Bold"/>
                <a:ea typeface="Glacial Indifference Bold"/>
                <a:cs typeface="Glacial Indifference Bold"/>
                <a:sym typeface="Glacial Indifference Bold"/>
              </a:rPr>
              <a:t>standardization</a:t>
            </a:r>
            <a:r>
              <a:rPr lang="en-US" sz="3199">
                <a:solidFill>
                  <a:srgbClr val="35363B"/>
                </a:solidFill>
                <a:latin typeface="Glacial Indifference"/>
                <a:ea typeface="Glacial Indifference"/>
                <a:cs typeface="Glacial Indifference"/>
                <a:sym typeface="Glacial Indifference"/>
              </a:rPr>
              <a:t> to columns like "Gender" and "Ethnicity" for consistency.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Freeform 2" id="2"/>
          <p:cNvSpPr/>
          <p:nvPr/>
        </p:nvSpPr>
        <p:spPr>
          <a:xfrm flipH="false" flipV="false" rot="0">
            <a:off x="-1243305" y="7804452"/>
            <a:ext cx="3708482" cy="4259981"/>
          </a:xfrm>
          <a:custGeom>
            <a:avLst/>
            <a:gdLst/>
            <a:ahLst/>
            <a:cxnLst/>
            <a:rect r="r" b="b" t="t" l="l"/>
            <a:pathLst>
              <a:path h="4259981" w="3708482">
                <a:moveTo>
                  <a:pt x="0" y="0"/>
                </a:moveTo>
                <a:lnTo>
                  <a:pt x="3708482" y="0"/>
                </a:lnTo>
                <a:lnTo>
                  <a:pt x="3708482" y="4259980"/>
                </a:lnTo>
                <a:lnTo>
                  <a:pt x="0" y="42599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907604" y="-2040904"/>
            <a:ext cx="4577865" cy="3894295"/>
          </a:xfrm>
          <a:custGeom>
            <a:avLst/>
            <a:gdLst/>
            <a:ahLst/>
            <a:cxnLst/>
            <a:rect r="r" b="b" t="t" l="l"/>
            <a:pathLst>
              <a:path h="3894295" w="4577865">
                <a:moveTo>
                  <a:pt x="0" y="0"/>
                </a:moveTo>
                <a:lnTo>
                  <a:pt x="4577866" y="0"/>
                </a:lnTo>
                <a:lnTo>
                  <a:pt x="4577866" y="3894296"/>
                </a:lnTo>
                <a:lnTo>
                  <a:pt x="0" y="38942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3365792" y="-3114904"/>
            <a:ext cx="7857799" cy="8135848"/>
          </a:xfrm>
          <a:custGeom>
            <a:avLst/>
            <a:gdLst/>
            <a:ahLst/>
            <a:cxnLst/>
            <a:rect r="r" b="b" t="t" l="l"/>
            <a:pathLst>
              <a:path h="8135848" w="7857799">
                <a:moveTo>
                  <a:pt x="0" y="0"/>
                </a:moveTo>
                <a:lnTo>
                  <a:pt x="7857798" y="0"/>
                </a:lnTo>
                <a:lnTo>
                  <a:pt x="7857798" y="8135848"/>
                </a:lnTo>
                <a:lnTo>
                  <a:pt x="0" y="81358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5" id="5"/>
          <p:cNvSpPr txBox="true"/>
          <p:nvPr/>
        </p:nvSpPr>
        <p:spPr>
          <a:xfrm rot="0">
            <a:off x="1531425" y="962425"/>
            <a:ext cx="15225150" cy="933450"/>
          </a:xfrm>
          <a:prstGeom prst="rect">
            <a:avLst/>
          </a:prstGeom>
        </p:spPr>
        <p:txBody>
          <a:bodyPr anchor="t" rtlCol="false" tIns="0" lIns="0" bIns="0" rIns="0">
            <a:spAutoFit/>
          </a:bodyPr>
          <a:lstStyle/>
          <a:p>
            <a:pPr algn="l">
              <a:lnSpc>
                <a:spcPts val="7200"/>
              </a:lnSpc>
            </a:pPr>
            <a:r>
              <a:rPr lang="en-US" b="true" sz="6000">
                <a:solidFill>
                  <a:srgbClr val="34909D"/>
                </a:solidFill>
                <a:latin typeface="Glacial Indifference Bold"/>
                <a:ea typeface="Glacial Indifference Bold"/>
                <a:cs typeface="Glacial Indifference Bold"/>
                <a:sym typeface="Glacial Indifference Bold"/>
              </a:rPr>
              <a:t>Data Cleaning with Python</a:t>
            </a:r>
            <a:r>
              <a:rPr lang="en-US" b="true" sz="6000">
                <a:solidFill>
                  <a:srgbClr val="34909D"/>
                </a:solidFill>
                <a:latin typeface="Glacial Indifference Bold"/>
                <a:ea typeface="Glacial Indifference Bold"/>
                <a:cs typeface="Glacial Indifference Bold"/>
                <a:sym typeface="Glacial Indifference Bold"/>
              </a:rPr>
              <a:t> </a:t>
            </a:r>
          </a:p>
        </p:txBody>
      </p:sp>
      <p:sp>
        <p:nvSpPr>
          <p:cNvPr name="TextBox 6" id="6"/>
          <p:cNvSpPr txBox="true"/>
          <p:nvPr/>
        </p:nvSpPr>
        <p:spPr>
          <a:xfrm rot="0">
            <a:off x="1531425" y="2300283"/>
            <a:ext cx="13694216" cy="1575435"/>
          </a:xfrm>
          <a:prstGeom prst="rect">
            <a:avLst/>
          </a:prstGeom>
        </p:spPr>
        <p:txBody>
          <a:bodyPr anchor="t" rtlCol="false" tIns="0" lIns="0" bIns="0" rIns="0">
            <a:spAutoFit/>
          </a:bodyPr>
          <a:lstStyle/>
          <a:p>
            <a:pPr algn="l" marL="772161" indent="-386080" lvl="1">
              <a:lnSpc>
                <a:spcPts val="7680"/>
              </a:lnSpc>
              <a:buFont typeface="Arial"/>
              <a:buChar char="•"/>
            </a:pPr>
            <a:r>
              <a:rPr lang="en-US" sz="3200">
                <a:solidFill>
                  <a:srgbClr val="35363B"/>
                </a:solidFill>
                <a:latin typeface="Glacial Indifference"/>
                <a:ea typeface="Glacial Indifference"/>
                <a:cs typeface="Glacial Indifference"/>
                <a:sym typeface="Glacial Indifference"/>
              </a:rPr>
              <a:t>Grouping the State column into "Head Quarter" and "Branch.“</a:t>
            </a:r>
          </a:p>
          <a:p>
            <a:pPr algn="l">
              <a:lnSpc>
                <a:spcPts val="3840"/>
              </a:lnSpc>
            </a:pPr>
          </a:p>
        </p:txBody>
      </p:sp>
      <p:sp>
        <p:nvSpPr>
          <p:cNvPr name="Freeform 7" id="7"/>
          <p:cNvSpPr/>
          <p:nvPr/>
        </p:nvSpPr>
        <p:spPr>
          <a:xfrm flipH="false" flipV="false" rot="0">
            <a:off x="15317066" y="1402766"/>
            <a:ext cx="2374622" cy="1249942"/>
          </a:xfrm>
          <a:custGeom>
            <a:avLst/>
            <a:gdLst/>
            <a:ahLst/>
            <a:cxnLst/>
            <a:rect r="r" b="b" t="t" l="l"/>
            <a:pathLst>
              <a:path h="1249942" w="2374622">
                <a:moveTo>
                  <a:pt x="0" y="0"/>
                </a:moveTo>
                <a:lnTo>
                  <a:pt x="2374622" y="0"/>
                </a:lnTo>
                <a:lnTo>
                  <a:pt x="2374622" y="1249942"/>
                </a:lnTo>
                <a:lnTo>
                  <a:pt x="0" y="124994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762454" y="6328643"/>
            <a:ext cx="13008881" cy="2902510"/>
          </a:xfrm>
          <a:custGeom>
            <a:avLst/>
            <a:gdLst/>
            <a:ahLst/>
            <a:cxnLst/>
            <a:rect r="r" b="b" t="t" l="l"/>
            <a:pathLst>
              <a:path h="2902510" w="13008881">
                <a:moveTo>
                  <a:pt x="0" y="0"/>
                </a:moveTo>
                <a:lnTo>
                  <a:pt x="13008881" y="0"/>
                </a:lnTo>
                <a:lnTo>
                  <a:pt x="13008881" y="2902510"/>
                </a:lnTo>
                <a:lnTo>
                  <a:pt x="0" y="2902510"/>
                </a:lnTo>
                <a:lnTo>
                  <a:pt x="0" y="0"/>
                </a:lnTo>
                <a:close/>
              </a:path>
            </a:pathLst>
          </a:custGeom>
          <a:blipFill>
            <a:blip r:embed="rId11"/>
            <a:stretch>
              <a:fillRect l="0" t="0" r="-18265" b="0"/>
            </a:stretch>
          </a:blipFill>
        </p:spPr>
      </p:sp>
      <p:sp>
        <p:nvSpPr>
          <p:cNvPr name="Freeform 9" id="9"/>
          <p:cNvSpPr/>
          <p:nvPr/>
        </p:nvSpPr>
        <p:spPr>
          <a:xfrm flipH="false" flipV="false" rot="0">
            <a:off x="1841404" y="3521819"/>
            <a:ext cx="12515850" cy="1276350"/>
          </a:xfrm>
          <a:custGeom>
            <a:avLst/>
            <a:gdLst/>
            <a:ahLst/>
            <a:cxnLst/>
            <a:rect r="r" b="b" t="t" l="l"/>
            <a:pathLst>
              <a:path h="1276350" w="12515850">
                <a:moveTo>
                  <a:pt x="0" y="0"/>
                </a:moveTo>
                <a:lnTo>
                  <a:pt x="12515850" y="0"/>
                </a:lnTo>
                <a:lnTo>
                  <a:pt x="12515850" y="1276350"/>
                </a:lnTo>
                <a:lnTo>
                  <a:pt x="0" y="1276350"/>
                </a:lnTo>
                <a:lnTo>
                  <a:pt x="0" y="0"/>
                </a:lnTo>
                <a:close/>
              </a:path>
            </a:pathLst>
          </a:custGeom>
          <a:blipFill>
            <a:blip r:embed="rId12"/>
            <a:stretch>
              <a:fillRect l="0" t="0" r="0" b="0"/>
            </a:stretch>
          </a:blipFill>
        </p:spPr>
      </p:sp>
      <p:sp>
        <p:nvSpPr>
          <p:cNvPr name="Freeform 10" id="10"/>
          <p:cNvSpPr/>
          <p:nvPr/>
        </p:nvSpPr>
        <p:spPr>
          <a:xfrm flipH="false" flipV="false" rot="0">
            <a:off x="15766312" y="8038212"/>
            <a:ext cx="2762250" cy="2762250"/>
          </a:xfrm>
          <a:custGeom>
            <a:avLst/>
            <a:gdLst/>
            <a:ahLst/>
            <a:cxnLst/>
            <a:rect r="r" b="b" t="t" l="l"/>
            <a:pathLst>
              <a:path h="2762250" w="2762250">
                <a:moveTo>
                  <a:pt x="0" y="0"/>
                </a:moveTo>
                <a:lnTo>
                  <a:pt x="2762250" y="0"/>
                </a:lnTo>
                <a:lnTo>
                  <a:pt x="2762250" y="2762250"/>
                </a:lnTo>
                <a:lnTo>
                  <a:pt x="0" y="2762250"/>
                </a:lnTo>
                <a:lnTo>
                  <a:pt x="0" y="0"/>
                </a:lnTo>
                <a:close/>
              </a:path>
            </a:pathLst>
          </a:custGeom>
          <a:blipFill>
            <a:blip r:embed="rId13"/>
            <a:stretch>
              <a:fillRect l="-192" t="-384" r="-192" b="0"/>
            </a:stretch>
          </a:blipFill>
        </p:spPr>
      </p:sp>
      <p:sp>
        <p:nvSpPr>
          <p:cNvPr name="TextBox 11" id="11"/>
          <p:cNvSpPr txBox="true"/>
          <p:nvPr/>
        </p:nvSpPr>
        <p:spPr>
          <a:xfrm rot="0">
            <a:off x="1493325" y="5073322"/>
            <a:ext cx="12438917" cy="1457325"/>
          </a:xfrm>
          <a:prstGeom prst="rect">
            <a:avLst/>
          </a:prstGeom>
        </p:spPr>
        <p:txBody>
          <a:bodyPr anchor="t" rtlCol="false" tIns="0" lIns="0" bIns="0" rIns="0">
            <a:spAutoFit/>
          </a:bodyPr>
          <a:lstStyle/>
          <a:p>
            <a:pPr algn="l" marL="772161" indent="-386080" lvl="1">
              <a:lnSpc>
                <a:spcPts val="3840"/>
              </a:lnSpc>
              <a:buFont typeface="Arial"/>
              <a:buChar char="•"/>
            </a:pPr>
            <a:r>
              <a:rPr lang="en-US" sz="3200">
                <a:solidFill>
                  <a:srgbClr val="35363B"/>
                </a:solidFill>
                <a:latin typeface="Glacial Indifference"/>
                <a:ea typeface="Glacial Indifference"/>
                <a:cs typeface="Glacial Indifference"/>
                <a:sym typeface="Glacial Indifference"/>
              </a:rPr>
              <a:t> Created </a:t>
            </a:r>
            <a:r>
              <a:rPr lang="en-US" b="true" sz="3200">
                <a:solidFill>
                  <a:srgbClr val="35363B"/>
                </a:solidFill>
                <a:latin typeface="Glacial Indifference Bold"/>
                <a:ea typeface="Glacial Indifference Bold"/>
                <a:cs typeface="Glacial Indifference Bold"/>
                <a:sym typeface="Glacial Indifference Bold"/>
              </a:rPr>
              <a:t>calculated columns</a:t>
            </a:r>
            <a:r>
              <a:rPr lang="en-US" sz="3200">
                <a:solidFill>
                  <a:srgbClr val="35363B"/>
                </a:solidFill>
                <a:latin typeface="Glacial Indifference"/>
                <a:ea typeface="Glacial Indifference"/>
                <a:cs typeface="Glacial Indifference"/>
                <a:sym typeface="Glacial Indifference"/>
              </a:rPr>
              <a:t>, including : Dividing </a:t>
            </a:r>
            <a:r>
              <a:rPr lang="en-US" b="true" sz="3200">
                <a:solidFill>
                  <a:srgbClr val="35363B"/>
                </a:solidFill>
                <a:latin typeface="Glacial Indifference Bold"/>
                <a:ea typeface="Glacial Indifference Bold"/>
                <a:cs typeface="Glacial Indifference Bold"/>
                <a:sym typeface="Glacial Indifference Bold"/>
              </a:rPr>
              <a:t>age</a:t>
            </a:r>
            <a:r>
              <a:rPr lang="en-US" sz="3200">
                <a:solidFill>
                  <a:srgbClr val="35363B"/>
                </a:solidFill>
                <a:latin typeface="Glacial Indifference"/>
                <a:ea typeface="Glacial Indifference"/>
                <a:cs typeface="Glacial Indifference"/>
                <a:sym typeface="Glacial Indifference"/>
              </a:rPr>
              <a:t> into categories ('20s', '30s', '40s', '50s').</a:t>
            </a:r>
          </a:p>
          <a:p>
            <a:pPr algn="l">
              <a:lnSpc>
                <a:spcPts val="3840"/>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Freeform 2" id="2"/>
          <p:cNvSpPr/>
          <p:nvPr/>
        </p:nvSpPr>
        <p:spPr>
          <a:xfrm flipH="false" flipV="false" rot="0">
            <a:off x="10852095" y="6494813"/>
            <a:ext cx="7680111" cy="7874667"/>
          </a:xfrm>
          <a:custGeom>
            <a:avLst/>
            <a:gdLst/>
            <a:ahLst/>
            <a:cxnLst/>
            <a:rect r="r" b="b" t="t" l="l"/>
            <a:pathLst>
              <a:path h="7874667" w="7680111">
                <a:moveTo>
                  <a:pt x="0" y="0"/>
                </a:moveTo>
                <a:lnTo>
                  <a:pt x="7680110" y="0"/>
                </a:lnTo>
                <a:lnTo>
                  <a:pt x="7680110" y="7874666"/>
                </a:lnTo>
                <a:lnTo>
                  <a:pt x="0" y="78746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2369662" y="-3550537"/>
            <a:ext cx="8983802" cy="7642147"/>
          </a:xfrm>
          <a:custGeom>
            <a:avLst/>
            <a:gdLst/>
            <a:ahLst/>
            <a:cxnLst/>
            <a:rect r="r" b="b" t="t" l="l"/>
            <a:pathLst>
              <a:path h="7642147" w="8983802">
                <a:moveTo>
                  <a:pt x="0" y="0"/>
                </a:moveTo>
                <a:lnTo>
                  <a:pt x="8983802" y="0"/>
                </a:lnTo>
                <a:lnTo>
                  <a:pt x="8983802" y="7642148"/>
                </a:lnTo>
                <a:lnTo>
                  <a:pt x="0" y="76421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22" y="-18"/>
            <a:ext cx="1310465" cy="1492494"/>
          </a:xfrm>
          <a:custGeom>
            <a:avLst/>
            <a:gdLst/>
            <a:ahLst/>
            <a:cxnLst/>
            <a:rect r="r" b="b" t="t" l="l"/>
            <a:pathLst>
              <a:path h="1492494" w="1310465">
                <a:moveTo>
                  <a:pt x="0" y="0"/>
                </a:moveTo>
                <a:lnTo>
                  <a:pt x="1310466" y="0"/>
                </a:lnTo>
                <a:lnTo>
                  <a:pt x="1310466" y="1492494"/>
                </a:lnTo>
                <a:lnTo>
                  <a:pt x="0" y="14924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3671132" y="-1357433"/>
            <a:ext cx="13398199" cy="13764542"/>
          </a:xfrm>
          <a:custGeom>
            <a:avLst/>
            <a:gdLst/>
            <a:ahLst/>
            <a:cxnLst/>
            <a:rect r="r" b="b" t="t" l="l"/>
            <a:pathLst>
              <a:path h="13764542" w="13398199">
                <a:moveTo>
                  <a:pt x="0" y="0"/>
                </a:moveTo>
                <a:lnTo>
                  <a:pt x="13398198" y="0"/>
                </a:lnTo>
                <a:lnTo>
                  <a:pt x="13398198" y="13764542"/>
                </a:lnTo>
                <a:lnTo>
                  <a:pt x="0" y="1376454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6" id="6"/>
          <p:cNvSpPr txBox="true"/>
          <p:nvPr/>
        </p:nvSpPr>
        <p:spPr>
          <a:xfrm rot="0">
            <a:off x="8185775" y="4591388"/>
            <a:ext cx="8584350" cy="1847850"/>
          </a:xfrm>
          <a:prstGeom prst="rect">
            <a:avLst/>
          </a:prstGeom>
        </p:spPr>
        <p:txBody>
          <a:bodyPr anchor="t" rtlCol="false" tIns="0" lIns="0" bIns="0" rIns="0">
            <a:spAutoFit/>
          </a:bodyPr>
          <a:lstStyle/>
          <a:p>
            <a:pPr algn="l">
              <a:lnSpc>
                <a:spcPts val="14400"/>
              </a:lnSpc>
            </a:pPr>
            <a:r>
              <a:rPr lang="en-US" b="true" sz="12000">
                <a:solidFill>
                  <a:srgbClr val="34909D"/>
                </a:solidFill>
                <a:latin typeface="Glacial Indifference Bold"/>
                <a:ea typeface="Glacial Indifference Bold"/>
                <a:cs typeface="Glacial Indifference Bold"/>
                <a:sym typeface="Glacial Indifference Bold"/>
              </a:rPr>
              <a:t>Insights</a:t>
            </a:r>
          </a:p>
        </p:txBody>
      </p:sp>
      <p:sp>
        <p:nvSpPr>
          <p:cNvPr name="TextBox 7" id="7"/>
          <p:cNvSpPr txBox="true"/>
          <p:nvPr/>
        </p:nvSpPr>
        <p:spPr>
          <a:xfrm rot="0">
            <a:off x="8185775" y="2388275"/>
            <a:ext cx="2288550" cy="1847850"/>
          </a:xfrm>
          <a:prstGeom prst="rect">
            <a:avLst/>
          </a:prstGeom>
        </p:spPr>
        <p:txBody>
          <a:bodyPr anchor="t" rtlCol="false" tIns="0" lIns="0" bIns="0" rIns="0">
            <a:spAutoFit/>
          </a:bodyPr>
          <a:lstStyle/>
          <a:p>
            <a:pPr algn="ctr">
              <a:lnSpc>
                <a:spcPts val="14400"/>
              </a:lnSpc>
            </a:pPr>
            <a:r>
              <a:rPr lang="en-US" b="true" sz="12000">
                <a:solidFill>
                  <a:srgbClr val="35363B"/>
                </a:solidFill>
                <a:latin typeface="Glacial Indifference Bold"/>
                <a:ea typeface="Glacial Indifference Bold"/>
                <a:cs typeface="Glacial Indifference Bold"/>
                <a:sym typeface="Glacial Indifference Bold"/>
              </a:rPr>
              <a:t>0</a:t>
            </a:r>
            <a:r>
              <a:rPr lang="en-US" b="true" sz="12000">
                <a:solidFill>
                  <a:srgbClr val="34909D"/>
                </a:solidFill>
                <a:latin typeface="Glacial Indifference Bold"/>
                <a:ea typeface="Glacial Indifference Bold"/>
                <a:cs typeface="Glacial Indifference Bold"/>
                <a:sym typeface="Glacial Indifference Bold"/>
              </a:rPr>
              <a:t>4</a:t>
            </a:r>
          </a:p>
        </p:txBody>
      </p:sp>
      <p:sp>
        <p:nvSpPr>
          <p:cNvPr name="Freeform 8" id="8"/>
          <p:cNvSpPr/>
          <p:nvPr/>
        </p:nvSpPr>
        <p:spPr>
          <a:xfrm flipH="false" flipV="false" rot="0">
            <a:off x="14883006" y="579704"/>
            <a:ext cx="2733824" cy="2764198"/>
          </a:xfrm>
          <a:custGeom>
            <a:avLst/>
            <a:gdLst/>
            <a:ahLst/>
            <a:cxnLst/>
            <a:rect r="r" b="b" t="t" l="l"/>
            <a:pathLst>
              <a:path h="2764198" w="2733824">
                <a:moveTo>
                  <a:pt x="0" y="0"/>
                </a:moveTo>
                <a:lnTo>
                  <a:pt x="2733824" y="0"/>
                </a:lnTo>
                <a:lnTo>
                  <a:pt x="2733824" y="2764198"/>
                </a:lnTo>
                <a:lnTo>
                  <a:pt x="0" y="276419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508872" y="7390698"/>
            <a:ext cx="1834748" cy="1367140"/>
          </a:xfrm>
          <a:custGeom>
            <a:avLst/>
            <a:gdLst/>
            <a:ahLst/>
            <a:cxnLst/>
            <a:rect r="r" b="b" t="t" l="l"/>
            <a:pathLst>
              <a:path h="1367140" w="1834748">
                <a:moveTo>
                  <a:pt x="0" y="0"/>
                </a:moveTo>
                <a:lnTo>
                  <a:pt x="1834748" y="0"/>
                </a:lnTo>
                <a:lnTo>
                  <a:pt x="1834748" y="1367140"/>
                </a:lnTo>
                <a:lnTo>
                  <a:pt x="0" y="136714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969250" y="2153100"/>
            <a:ext cx="5980800" cy="5980800"/>
          </a:xfrm>
          <a:custGeom>
            <a:avLst/>
            <a:gdLst/>
            <a:ahLst/>
            <a:cxnLst/>
            <a:rect r="r" b="b" t="t" l="l"/>
            <a:pathLst>
              <a:path h="5980800" w="5980800">
                <a:moveTo>
                  <a:pt x="0" y="0"/>
                </a:moveTo>
                <a:lnTo>
                  <a:pt x="5980800" y="0"/>
                </a:lnTo>
                <a:lnTo>
                  <a:pt x="5980800" y="5980800"/>
                </a:lnTo>
                <a:lnTo>
                  <a:pt x="0" y="5980800"/>
                </a:lnTo>
                <a:lnTo>
                  <a:pt x="0" y="0"/>
                </a:lnTo>
                <a:close/>
              </a:path>
            </a:pathLst>
          </a:custGeom>
          <a:blipFill>
            <a:blip r:embed="rId15"/>
            <a:stretch>
              <a:fillRect l="0" t="0" r="0" b="0"/>
            </a:stretch>
          </a:blipFill>
        </p:spPr>
      </p:sp>
      <p:sp>
        <p:nvSpPr>
          <p:cNvPr name="Freeform 11" id="11"/>
          <p:cNvSpPr/>
          <p:nvPr/>
        </p:nvSpPr>
        <p:spPr>
          <a:xfrm flipH="false" flipV="false" rot="0">
            <a:off x="15766312" y="8038212"/>
            <a:ext cx="2762250" cy="2762250"/>
          </a:xfrm>
          <a:custGeom>
            <a:avLst/>
            <a:gdLst/>
            <a:ahLst/>
            <a:cxnLst/>
            <a:rect r="r" b="b" t="t" l="l"/>
            <a:pathLst>
              <a:path h="2762250" w="2762250">
                <a:moveTo>
                  <a:pt x="0" y="0"/>
                </a:moveTo>
                <a:lnTo>
                  <a:pt x="2762250" y="0"/>
                </a:lnTo>
                <a:lnTo>
                  <a:pt x="2762250" y="2762250"/>
                </a:lnTo>
                <a:lnTo>
                  <a:pt x="0" y="2762250"/>
                </a:lnTo>
                <a:lnTo>
                  <a:pt x="0" y="0"/>
                </a:lnTo>
                <a:close/>
              </a:path>
            </a:pathLst>
          </a:custGeom>
          <a:blipFill>
            <a:blip r:embed="rId16"/>
            <a:stretch>
              <a:fillRect l="-192" t="-384" r="-192"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Freeform 2" id="2"/>
          <p:cNvSpPr/>
          <p:nvPr/>
        </p:nvSpPr>
        <p:spPr>
          <a:xfrm flipH="false" flipV="false" rot="0">
            <a:off x="-1243305" y="7804452"/>
            <a:ext cx="3708482" cy="4259981"/>
          </a:xfrm>
          <a:custGeom>
            <a:avLst/>
            <a:gdLst/>
            <a:ahLst/>
            <a:cxnLst/>
            <a:rect r="r" b="b" t="t" l="l"/>
            <a:pathLst>
              <a:path h="4259981" w="3708482">
                <a:moveTo>
                  <a:pt x="0" y="0"/>
                </a:moveTo>
                <a:lnTo>
                  <a:pt x="3708482" y="0"/>
                </a:lnTo>
                <a:lnTo>
                  <a:pt x="3708482" y="4259980"/>
                </a:lnTo>
                <a:lnTo>
                  <a:pt x="0" y="42599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907604" y="-2040904"/>
            <a:ext cx="4577865" cy="3894295"/>
          </a:xfrm>
          <a:custGeom>
            <a:avLst/>
            <a:gdLst/>
            <a:ahLst/>
            <a:cxnLst/>
            <a:rect r="r" b="b" t="t" l="l"/>
            <a:pathLst>
              <a:path h="3894295" w="4577865">
                <a:moveTo>
                  <a:pt x="0" y="0"/>
                </a:moveTo>
                <a:lnTo>
                  <a:pt x="4577866" y="0"/>
                </a:lnTo>
                <a:lnTo>
                  <a:pt x="4577866" y="3894296"/>
                </a:lnTo>
                <a:lnTo>
                  <a:pt x="0" y="38942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3365792" y="-3114904"/>
            <a:ext cx="7857799" cy="8135848"/>
          </a:xfrm>
          <a:custGeom>
            <a:avLst/>
            <a:gdLst/>
            <a:ahLst/>
            <a:cxnLst/>
            <a:rect r="r" b="b" t="t" l="l"/>
            <a:pathLst>
              <a:path h="8135848" w="7857799">
                <a:moveTo>
                  <a:pt x="0" y="0"/>
                </a:moveTo>
                <a:lnTo>
                  <a:pt x="7857798" y="0"/>
                </a:lnTo>
                <a:lnTo>
                  <a:pt x="7857798" y="8135848"/>
                </a:lnTo>
                <a:lnTo>
                  <a:pt x="0" y="81358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5" id="5"/>
          <p:cNvSpPr txBox="true"/>
          <p:nvPr/>
        </p:nvSpPr>
        <p:spPr>
          <a:xfrm rot="0">
            <a:off x="1531425" y="962425"/>
            <a:ext cx="15225150" cy="933450"/>
          </a:xfrm>
          <a:prstGeom prst="rect">
            <a:avLst/>
          </a:prstGeom>
        </p:spPr>
        <p:txBody>
          <a:bodyPr anchor="t" rtlCol="false" tIns="0" lIns="0" bIns="0" rIns="0">
            <a:spAutoFit/>
          </a:bodyPr>
          <a:lstStyle/>
          <a:p>
            <a:pPr algn="l">
              <a:lnSpc>
                <a:spcPts val="7200"/>
              </a:lnSpc>
            </a:pPr>
            <a:r>
              <a:rPr lang="en-US" b="true" sz="6000">
                <a:solidFill>
                  <a:srgbClr val="34909D"/>
                </a:solidFill>
                <a:latin typeface="Glacial Indifference Bold"/>
                <a:ea typeface="Glacial Indifference Bold"/>
                <a:cs typeface="Glacial Indifference Bold"/>
                <a:sym typeface="Glacial Indifference Bold"/>
              </a:rPr>
              <a:t>Insights</a:t>
            </a:r>
            <a:r>
              <a:rPr lang="en-US" b="true" sz="6000">
                <a:solidFill>
                  <a:srgbClr val="35363B"/>
                </a:solidFill>
                <a:latin typeface="Glacial Indifference Bold"/>
                <a:ea typeface="Glacial Indifference Bold"/>
                <a:cs typeface="Glacial Indifference Bold"/>
                <a:sym typeface="Glacial Indifference Bold"/>
              </a:rPr>
              <a:t> </a:t>
            </a:r>
          </a:p>
        </p:txBody>
      </p:sp>
      <p:sp>
        <p:nvSpPr>
          <p:cNvPr name="Freeform 6" id="6"/>
          <p:cNvSpPr/>
          <p:nvPr/>
        </p:nvSpPr>
        <p:spPr>
          <a:xfrm flipH="false" flipV="false" rot="0">
            <a:off x="15317066" y="1402766"/>
            <a:ext cx="2374622" cy="1249942"/>
          </a:xfrm>
          <a:custGeom>
            <a:avLst/>
            <a:gdLst/>
            <a:ahLst/>
            <a:cxnLst/>
            <a:rect r="r" b="b" t="t" l="l"/>
            <a:pathLst>
              <a:path h="1249942" w="2374622">
                <a:moveTo>
                  <a:pt x="0" y="0"/>
                </a:moveTo>
                <a:lnTo>
                  <a:pt x="2374622" y="0"/>
                </a:lnTo>
                <a:lnTo>
                  <a:pt x="2374622" y="1249942"/>
                </a:lnTo>
                <a:lnTo>
                  <a:pt x="0" y="124994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785749" y="2663077"/>
            <a:ext cx="6956429" cy="5199380"/>
          </a:xfrm>
          <a:prstGeom prst="rect">
            <a:avLst/>
          </a:prstGeom>
        </p:spPr>
        <p:txBody>
          <a:bodyPr anchor="t" rtlCol="false" tIns="0" lIns="0" bIns="0" rIns="0">
            <a:spAutoFit/>
          </a:bodyPr>
          <a:lstStyle/>
          <a:p>
            <a:pPr algn="l" marL="496571" indent="-248285" lvl="1">
              <a:lnSpc>
                <a:spcPts val="3220"/>
              </a:lnSpc>
              <a:buFont typeface="Arial"/>
              <a:buChar char="•"/>
            </a:pPr>
            <a:r>
              <a:rPr lang="en-US" sz="2300">
                <a:solidFill>
                  <a:srgbClr val="35363B"/>
                </a:solidFill>
                <a:latin typeface="Glacial Indifference"/>
                <a:ea typeface="Glacial Indifference"/>
                <a:cs typeface="Glacial Indifference"/>
                <a:sym typeface="Glacial Indifference"/>
              </a:rPr>
              <a:t> Average Age, Highest, and Lowest Age</a:t>
            </a:r>
          </a:p>
          <a:p>
            <a:pPr algn="l" marL="496571" indent="-248285" lvl="1">
              <a:lnSpc>
                <a:spcPts val="3220"/>
              </a:lnSpc>
              <a:buFont typeface="Arial"/>
              <a:buChar char="•"/>
            </a:pPr>
            <a:r>
              <a:rPr lang="en-US" sz="2300">
                <a:solidFill>
                  <a:srgbClr val="35363B"/>
                </a:solidFill>
                <a:latin typeface="Glacial Indifference"/>
                <a:ea typeface="Glacial Indifference"/>
                <a:cs typeface="Glacial Indifference"/>
                <a:sym typeface="Glacial Indifference"/>
              </a:rPr>
              <a:t> Highest Department Salary and Job Role</a:t>
            </a:r>
          </a:p>
          <a:p>
            <a:pPr algn="l" marL="496571" indent="-248285" lvl="1">
              <a:lnSpc>
                <a:spcPts val="3220"/>
              </a:lnSpc>
              <a:buFont typeface="Arial"/>
              <a:buChar char="•"/>
            </a:pPr>
            <a:r>
              <a:rPr lang="en-US" sz="2300">
                <a:solidFill>
                  <a:srgbClr val="35363B"/>
                </a:solidFill>
                <a:latin typeface="Glacial Indifference"/>
                <a:ea typeface="Glacial Indifference"/>
                <a:cs typeface="Glacial Indifference"/>
                <a:sym typeface="Glacial Indifference"/>
              </a:rPr>
              <a:t>Average Salary by Ethnicity</a:t>
            </a:r>
          </a:p>
          <a:p>
            <a:pPr algn="l" marL="496571" indent="-248285" lvl="1">
              <a:lnSpc>
                <a:spcPts val="3220"/>
              </a:lnSpc>
              <a:buFont typeface="Arial"/>
              <a:buChar char="•"/>
            </a:pPr>
            <a:r>
              <a:rPr lang="en-US" sz="2300">
                <a:solidFill>
                  <a:srgbClr val="35363B"/>
                </a:solidFill>
                <a:latin typeface="Glacial Indifference"/>
                <a:ea typeface="Glacial Indifference"/>
                <a:cs typeface="Glacial Indifference"/>
                <a:sym typeface="Glacial Indifference"/>
              </a:rPr>
              <a:t> State by Salary and Count of Employees</a:t>
            </a:r>
          </a:p>
          <a:p>
            <a:pPr algn="l" marL="496571" indent="-248285" lvl="1">
              <a:lnSpc>
                <a:spcPts val="3220"/>
              </a:lnSpc>
              <a:buFont typeface="Arial"/>
              <a:buChar char="•"/>
            </a:pPr>
            <a:r>
              <a:rPr lang="en-US" sz="2300">
                <a:solidFill>
                  <a:srgbClr val="35363B"/>
                </a:solidFill>
                <a:latin typeface="Glacial Indifference"/>
                <a:ea typeface="Glacial Indifference"/>
                <a:cs typeface="Glacial Indifference"/>
                <a:sym typeface="Glacial Indifference"/>
              </a:rPr>
              <a:t> Correlation between Education Levels and Salary</a:t>
            </a:r>
          </a:p>
          <a:p>
            <a:pPr algn="l" marL="496571" indent="-248285" lvl="1">
              <a:lnSpc>
                <a:spcPts val="3220"/>
              </a:lnSpc>
              <a:buFont typeface="Arial"/>
              <a:buChar char="•"/>
            </a:pPr>
            <a:r>
              <a:rPr lang="en-US" sz="2300">
                <a:solidFill>
                  <a:srgbClr val="35363B"/>
                </a:solidFill>
                <a:latin typeface="Glacial Indifference"/>
                <a:ea typeface="Glacial Indifference"/>
                <a:cs typeface="Glacial Indifference"/>
                <a:sym typeface="Glacial Indifference"/>
              </a:rPr>
              <a:t>Highest Paid Role and Department </a:t>
            </a:r>
          </a:p>
          <a:p>
            <a:pPr algn="l" marL="496571" indent="-248285" lvl="1">
              <a:lnSpc>
                <a:spcPts val="3220"/>
              </a:lnSpc>
              <a:buFont typeface="Arial"/>
              <a:buChar char="•"/>
            </a:pPr>
            <a:r>
              <a:rPr lang="en-US" sz="2300">
                <a:solidFill>
                  <a:srgbClr val="35363B"/>
                </a:solidFill>
                <a:latin typeface="Glacial Indifference"/>
                <a:ea typeface="Glacial Indifference"/>
                <a:cs typeface="Glacial Indifference"/>
                <a:sym typeface="Glacial Indifference"/>
              </a:rPr>
              <a:t> Pie Chart of Marital Status and Correlation with Salaries</a:t>
            </a:r>
          </a:p>
          <a:p>
            <a:pPr algn="l" marL="496571" indent="-248285" lvl="1">
              <a:lnSpc>
                <a:spcPts val="3220"/>
              </a:lnSpc>
              <a:buFont typeface="Arial"/>
              <a:buChar char="•"/>
            </a:pPr>
            <a:r>
              <a:rPr lang="en-US" sz="2300">
                <a:solidFill>
                  <a:srgbClr val="35363B"/>
                </a:solidFill>
                <a:latin typeface="Glacial Indifference"/>
                <a:ea typeface="Glacial Indifference"/>
                <a:cs typeface="Glacial Indifference"/>
                <a:sym typeface="Glacial Indifference"/>
              </a:rPr>
              <a:t> Correlation between Marital Status and Overtime</a:t>
            </a:r>
          </a:p>
          <a:p>
            <a:pPr algn="l" marL="496571" indent="-248285" lvl="1">
              <a:lnSpc>
                <a:spcPts val="3220"/>
              </a:lnSpc>
              <a:buFont typeface="Arial"/>
              <a:buChar char="•"/>
            </a:pPr>
            <a:r>
              <a:rPr lang="en-US" sz="2300">
                <a:solidFill>
                  <a:srgbClr val="35363B"/>
                </a:solidFill>
                <a:latin typeface="Glacial Indifference"/>
                <a:ea typeface="Glacial Indifference"/>
                <a:cs typeface="Glacial Indifference"/>
                <a:sym typeface="Glacial Indifference"/>
              </a:rPr>
              <a:t> Total Salaries</a:t>
            </a:r>
          </a:p>
          <a:p>
            <a:pPr algn="l" marL="496571" indent="-248285" lvl="1">
              <a:lnSpc>
                <a:spcPts val="3220"/>
              </a:lnSpc>
              <a:buFont typeface="Arial"/>
              <a:buChar char="•"/>
            </a:pPr>
            <a:r>
              <a:rPr lang="en-US" sz="2300">
                <a:solidFill>
                  <a:srgbClr val="35363B"/>
                </a:solidFill>
                <a:latin typeface="Glacial Indifference"/>
                <a:ea typeface="Glacial Indifference"/>
                <a:cs typeface="Glacial Indifference"/>
                <a:sym typeface="Glacial Indifference"/>
              </a:rPr>
              <a:t> Correlation between Distance from Home and Overtime</a:t>
            </a:r>
          </a:p>
          <a:p>
            <a:pPr algn="l" marL="496571" indent="-248285" lvl="1">
              <a:lnSpc>
                <a:spcPts val="3220"/>
              </a:lnSpc>
              <a:buFont typeface="Arial"/>
              <a:buChar char="•"/>
            </a:pPr>
            <a:r>
              <a:rPr lang="en-US" sz="2300">
                <a:solidFill>
                  <a:srgbClr val="35363B"/>
                </a:solidFill>
                <a:latin typeface="Glacial Indifference"/>
                <a:ea typeface="Glacial Indifference"/>
                <a:cs typeface="Glacial Indifference"/>
                <a:sym typeface="Glacial Indifference"/>
              </a:rPr>
              <a:t> Hire Date by Count of Employees (Line Chart)</a:t>
            </a:r>
          </a:p>
        </p:txBody>
      </p:sp>
      <p:sp>
        <p:nvSpPr>
          <p:cNvPr name="TextBox 8" id="8"/>
          <p:cNvSpPr txBox="true"/>
          <p:nvPr/>
        </p:nvSpPr>
        <p:spPr>
          <a:xfrm rot="0">
            <a:off x="7966655" y="2663077"/>
            <a:ext cx="9180782" cy="6399530"/>
          </a:xfrm>
          <a:prstGeom prst="rect">
            <a:avLst/>
          </a:prstGeom>
        </p:spPr>
        <p:txBody>
          <a:bodyPr anchor="t" rtlCol="false" tIns="0" lIns="0" bIns="0" rIns="0">
            <a:spAutoFit/>
          </a:bodyPr>
          <a:lstStyle/>
          <a:p>
            <a:pPr algn="l" marL="496571" indent="-248285" lvl="1">
              <a:lnSpc>
                <a:spcPts val="3220"/>
              </a:lnSpc>
              <a:buFont typeface="Arial"/>
              <a:buChar char="•"/>
            </a:pPr>
            <a:r>
              <a:rPr lang="en-US" sz="2300">
                <a:solidFill>
                  <a:srgbClr val="35363B"/>
                </a:solidFill>
                <a:latin typeface="Glacial Indifference"/>
                <a:ea typeface="Glacial Indifference"/>
                <a:cs typeface="Glacial Indifference"/>
                <a:sym typeface="Glacial Indifference"/>
              </a:rPr>
              <a:t>Identify the year with the highest employee turnover.</a:t>
            </a:r>
          </a:p>
          <a:p>
            <a:pPr algn="l" marL="496571" indent="-248285" lvl="1">
              <a:lnSpc>
                <a:spcPts val="3220"/>
              </a:lnSpc>
              <a:buFont typeface="Arial"/>
              <a:buChar char="•"/>
            </a:pPr>
            <a:r>
              <a:rPr lang="en-US" sz="2300">
                <a:solidFill>
                  <a:srgbClr val="35363B"/>
                </a:solidFill>
                <a:latin typeface="Glacial Indifference"/>
                <a:ea typeface="Glacial Indifference"/>
                <a:cs typeface="Glacial Indifference"/>
                <a:sym typeface="Glacial Indifference"/>
              </a:rPr>
              <a:t>Analyze salaries based on gender.</a:t>
            </a:r>
          </a:p>
          <a:p>
            <a:pPr algn="l" marL="496571" indent="-248285" lvl="1">
              <a:lnSpc>
                <a:spcPts val="3220"/>
              </a:lnSpc>
              <a:buFont typeface="Arial"/>
              <a:buChar char="•"/>
            </a:pPr>
            <a:r>
              <a:rPr lang="en-US" sz="2300">
                <a:solidFill>
                  <a:srgbClr val="35363B"/>
                </a:solidFill>
                <a:latin typeface="Glacial Indifference"/>
                <a:ea typeface="Glacial Indifference"/>
                <a:cs typeface="Glacial Indifference"/>
                <a:sym typeface="Glacial Indifference"/>
              </a:rPr>
              <a:t>Calculate the average duration employees have been with the company.</a:t>
            </a:r>
          </a:p>
          <a:p>
            <a:pPr algn="l" marL="496571" indent="-248285" lvl="1">
              <a:lnSpc>
                <a:spcPts val="3220"/>
              </a:lnSpc>
              <a:buFont typeface="Arial"/>
              <a:buChar char="•"/>
            </a:pPr>
            <a:r>
              <a:rPr lang="en-US" sz="2300">
                <a:solidFill>
                  <a:srgbClr val="35363B"/>
                </a:solidFill>
                <a:latin typeface="Glacial Indifference"/>
                <a:ea typeface="Glacial Indifference"/>
                <a:cs typeface="Glacial Indifference"/>
                <a:sym typeface="Glacial Indifference"/>
              </a:rPr>
              <a:t>Explore the correlation between years at the company and marital status.</a:t>
            </a:r>
          </a:p>
          <a:p>
            <a:pPr algn="l" marL="496571" indent="-248285" lvl="1">
              <a:lnSpc>
                <a:spcPts val="3220"/>
              </a:lnSpc>
              <a:buFont typeface="Arial"/>
              <a:buChar char="•"/>
            </a:pPr>
            <a:r>
              <a:rPr lang="en-US" sz="2300">
                <a:solidFill>
                  <a:srgbClr val="35363B"/>
                </a:solidFill>
                <a:latin typeface="Glacial Indifference"/>
                <a:ea typeface="Glacial Indifference"/>
                <a:cs typeface="Glacial Indifference"/>
                <a:sym typeface="Glacial Indifference"/>
              </a:rPr>
              <a:t>Investigate the relationship between years at the company and salaries.</a:t>
            </a:r>
          </a:p>
          <a:p>
            <a:pPr algn="l" marL="496571" indent="-248285" lvl="1">
              <a:lnSpc>
                <a:spcPts val="3220"/>
              </a:lnSpc>
              <a:buFont typeface="Arial"/>
              <a:buChar char="•"/>
            </a:pPr>
            <a:r>
              <a:rPr lang="en-US" sz="2300">
                <a:solidFill>
                  <a:srgbClr val="35363B"/>
                </a:solidFill>
                <a:latin typeface="Glacial Indifference"/>
                <a:ea typeface="Glacial Indifference"/>
                <a:cs typeface="Glacial Indifference"/>
                <a:sym typeface="Glacial Indifference"/>
              </a:rPr>
              <a:t>Determine the department with the fastest promotions.</a:t>
            </a:r>
          </a:p>
          <a:p>
            <a:pPr algn="l" marL="496571" indent="-248285" lvl="1">
              <a:lnSpc>
                <a:spcPts val="3220"/>
              </a:lnSpc>
              <a:buFont typeface="Arial"/>
              <a:buChar char="•"/>
            </a:pPr>
            <a:r>
              <a:rPr lang="en-US" sz="2300">
                <a:solidFill>
                  <a:srgbClr val="35363B"/>
                </a:solidFill>
                <a:latin typeface="Glacial Indifference"/>
                <a:ea typeface="Glacial Indifference"/>
                <a:cs typeface="Glacial Indifference"/>
                <a:sym typeface="Glacial Indifference"/>
              </a:rPr>
              <a:t>Assess the average age of employees by state.</a:t>
            </a:r>
          </a:p>
          <a:p>
            <a:pPr algn="l" marL="496571" indent="-248285" lvl="1">
              <a:lnSpc>
                <a:spcPts val="3220"/>
              </a:lnSpc>
              <a:buFont typeface="Arial"/>
              <a:buChar char="•"/>
            </a:pPr>
            <a:r>
              <a:rPr lang="en-US" sz="2300">
                <a:solidFill>
                  <a:srgbClr val="35363B"/>
                </a:solidFill>
                <a:latin typeface="Glacial Indifference"/>
                <a:ea typeface="Glacial Indifference"/>
                <a:cs typeface="Glacial Indifference"/>
                <a:sym typeface="Glacial Indifference"/>
              </a:rPr>
              <a:t>Analyze the correlation between work-life balance and marital status.</a:t>
            </a:r>
          </a:p>
          <a:p>
            <a:pPr algn="l" marL="496571" indent="-248285" lvl="1">
              <a:lnSpc>
                <a:spcPts val="3220"/>
              </a:lnSpc>
              <a:buFont typeface="Arial"/>
              <a:buChar char="•"/>
            </a:pPr>
            <a:r>
              <a:rPr lang="en-US" sz="2300">
                <a:solidFill>
                  <a:srgbClr val="35363B"/>
                </a:solidFill>
                <a:latin typeface="Glacial Indifference"/>
                <a:ea typeface="Glacial Indifference"/>
                <a:cs typeface="Glacial Indifference"/>
                <a:sym typeface="Glacial Indifference"/>
              </a:rPr>
              <a:t>Examine the relationship between manager ratings and promotions.</a:t>
            </a:r>
          </a:p>
          <a:p>
            <a:pPr algn="l" marL="496571" indent="-248285" lvl="1">
              <a:lnSpc>
                <a:spcPts val="3220"/>
              </a:lnSpc>
              <a:buFont typeface="Arial"/>
              <a:buChar char="•"/>
            </a:pPr>
            <a:r>
              <a:rPr lang="en-US" sz="2300">
                <a:solidFill>
                  <a:srgbClr val="35363B"/>
                </a:solidFill>
                <a:latin typeface="Glacial Indifference"/>
                <a:ea typeface="Glacial Indifference"/>
                <a:cs typeface="Glacial Indifference"/>
                <a:sym typeface="Glacial Indifference"/>
              </a:rPr>
              <a:t>Calculate the difference between self-ratings and manager ratings.</a:t>
            </a:r>
          </a:p>
          <a:p>
            <a:pPr algn="l" marL="496571" indent="-248285" lvl="1">
              <a:lnSpc>
                <a:spcPts val="3220"/>
              </a:lnSpc>
              <a:buFont typeface="Arial"/>
              <a:buChar char="•"/>
            </a:pPr>
            <a:r>
              <a:rPr lang="en-US" sz="2300">
                <a:solidFill>
                  <a:srgbClr val="35363B"/>
                </a:solidFill>
                <a:latin typeface="Glacial Indifference"/>
                <a:ea typeface="Glacial Indifference"/>
                <a:cs typeface="Glacial Indifference"/>
                <a:sym typeface="Glacial Indifference"/>
              </a:rPr>
              <a:t>Evaluate the correlation between training opportunities taken and salaries or promotions.</a:t>
            </a:r>
          </a:p>
        </p:txBody>
      </p:sp>
      <p:sp>
        <p:nvSpPr>
          <p:cNvPr name="Freeform 9" id="9"/>
          <p:cNvSpPr/>
          <p:nvPr/>
        </p:nvSpPr>
        <p:spPr>
          <a:xfrm flipH="false" flipV="false" rot="0">
            <a:off x="15766312" y="8038212"/>
            <a:ext cx="2762250" cy="2762250"/>
          </a:xfrm>
          <a:custGeom>
            <a:avLst/>
            <a:gdLst/>
            <a:ahLst/>
            <a:cxnLst/>
            <a:rect r="r" b="b" t="t" l="l"/>
            <a:pathLst>
              <a:path h="2762250" w="2762250">
                <a:moveTo>
                  <a:pt x="0" y="0"/>
                </a:moveTo>
                <a:lnTo>
                  <a:pt x="2762250" y="0"/>
                </a:lnTo>
                <a:lnTo>
                  <a:pt x="2762250" y="2762250"/>
                </a:lnTo>
                <a:lnTo>
                  <a:pt x="0" y="2762250"/>
                </a:lnTo>
                <a:lnTo>
                  <a:pt x="0" y="0"/>
                </a:lnTo>
                <a:close/>
              </a:path>
            </a:pathLst>
          </a:custGeom>
          <a:blipFill>
            <a:blip r:embed="rId11"/>
            <a:stretch>
              <a:fillRect l="-192" t="-384" r="-192"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Freeform 2" id="2"/>
          <p:cNvSpPr/>
          <p:nvPr/>
        </p:nvSpPr>
        <p:spPr>
          <a:xfrm flipH="false" flipV="false" rot="0">
            <a:off x="-1243305" y="7804452"/>
            <a:ext cx="3708482" cy="4259981"/>
          </a:xfrm>
          <a:custGeom>
            <a:avLst/>
            <a:gdLst/>
            <a:ahLst/>
            <a:cxnLst/>
            <a:rect r="r" b="b" t="t" l="l"/>
            <a:pathLst>
              <a:path h="4259981" w="3708482">
                <a:moveTo>
                  <a:pt x="0" y="0"/>
                </a:moveTo>
                <a:lnTo>
                  <a:pt x="3708482" y="0"/>
                </a:lnTo>
                <a:lnTo>
                  <a:pt x="3708482" y="4259980"/>
                </a:lnTo>
                <a:lnTo>
                  <a:pt x="0" y="42599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907604" y="-2040904"/>
            <a:ext cx="4577865" cy="3894295"/>
          </a:xfrm>
          <a:custGeom>
            <a:avLst/>
            <a:gdLst/>
            <a:ahLst/>
            <a:cxnLst/>
            <a:rect r="r" b="b" t="t" l="l"/>
            <a:pathLst>
              <a:path h="3894295" w="4577865">
                <a:moveTo>
                  <a:pt x="0" y="0"/>
                </a:moveTo>
                <a:lnTo>
                  <a:pt x="4577866" y="0"/>
                </a:lnTo>
                <a:lnTo>
                  <a:pt x="4577866" y="3894296"/>
                </a:lnTo>
                <a:lnTo>
                  <a:pt x="0" y="38942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3365792" y="-3114904"/>
            <a:ext cx="7857799" cy="8135848"/>
          </a:xfrm>
          <a:custGeom>
            <a:avLst/>
            <a:gdLst/>
            <a:ahLst/>
            <a:cxnLst/>
            <a:rect r="r" b="b" t="t" l="l"/>
            <a:pathLst>
              <a:path h="8135848" w="7857799">
                <a:moveTo>
                  <a:pt x="0" y="0"/>
                </a:moveTo>
                <a:lnTo>
                  <a:pt x="7857798" y="0"/>
                </a:lnTo>
                <a:lnTo>
                  <a:pt x="7857798" y="8135848"/>
                </a:lnTo>
                <a:lnTo>
                  <a:pt x="0" y="81358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5766312" y="8038212"/>
            <a:ext cx="2762250" cy="2762250"/>
          </a:xfrm>
          <a:custGeom>
            <a:avLst/>
            <a:gdLst/>
            <a:ahLst/>
            <a:cxnLst/>
            <a:rect r="r" b="b" t="t" l="l"/>
            <a:pathLst>
              <a:path h="2762250" w="2762250">
                <a:moveTo>
                  <a:pt x="0" y="0"/>
                </a:moveTo>
                <a:lnTo>
                  <a:pt x="2762250" y="0"/>
                </a:lnTo>
                <a:lnTo>
                  <a:pt x="2762250" y="2762250"/>
                </a:lnTo>
                <a:lnTo>
                  <a:pt x="0" y="2762250"/>
                </a:lnTo>
                <a:lnTo>
                  <a:pt x="0" y="0"/>
                </a:lnTo>
                <a:close/>
              </a:path>
            </a:pathLst>
          </a:custGeom>
          <a:blipFill>
            <a:blip r:embed="rId9"/>
            <a:stretch>
              <a:fillRect l="-192" t="-384" r="-192" b="0"/>
            </a:stretch>
          </a:blipFill>
        </p:spPr>
      </p:sp>
      <p:sp>
        <p:nvSpPr>
          <p:cNvPr name="Freeform 6" id="6"/>
          <p:cNvSpPr/>
          <p:nvPr/>
        </p:nvSpPr>
        <p:spPr>
          <a:xfrm flipH="false" flipV="false" rot="0">
            <a:off x="9715911" y="1699087"/>
            <a:ext cx="7707400" cy="6030323"/>
          </a:xfrm>
          <a:custGeom>
            <a:avLst/>
            <a:gdLst/>
            <a:ahLst/>
            <a:cxnLst/>
            <a:rect r="r" b="b" t="t" l="l"/>
            <a:pathLst>
              <a:path h="6030323" w="7707400">
                <a:moveTo>
                  <a:pt x="0" y="0"/>
                </a:moveTo>
                <a:lnTo>
                  <a:pt x="7707400" y="0"/>
                </a:lnTo>
                <a:lnTo>
                  <a:pt x="7707400" y="6030323"/>
                </a:lnTo>
                <a:lnTo>
                  <a:pt x="0" y="6030323"/>
                </a:lnTo>
                <a:lnTo>
                  <a:pt x="0" y="0"/>
                </a:lnTo>
                <a:close/>
              </a:path>
            </a:pathLst>
          </a:custGeom>
          <a:blipFill>
            <a:blip r:embed="rId10"/>
            <a:stretch>
              <a:fillRect l="-242975" t="-20227" r="0" b="-128502"/>
            </a:stretch>
          </a:blipFill>
        </p:spPr>
      </p:sp>
      <p:sp>
        <p:nvSpPr>
          <p:cNvPr name="TextBox 7" id="7"/>
          <p:cNvSpPr txBox="true"/>
          <p:nvPr/>
        </p:nvSpPr>
        <p:spPr>
          <a:xfrm rot="0">
            <a:off x="820939" y="1413337"/>
            <a:ext cx="8015272" cy="4481195"/>
          </a:xfrm>
          <a:prstGeom prst="rect">
            <a:avLst/>
          </a:prstGeom>
        </p:spPr>
        <p:txBody>
          <a:bodyPr anchor="t" rtlCol="false" tIns="0" lIns="0" bIns="0" rIns="0">
            <a:spAutoFit/>
          </a:bodyPr>
          <a:lstStyle/>
          <a:p>
            <a:pPr algn="l">
              <a:lnSpc>
                <a:spcPts val="4479"/>
              </a:lnSpc>
            </a:pPr>
            <a:r>
              <a:rPr lang="en-US" sz="3199">
                <a:solidFill>
                  <a:srgbClr val="35363B"/>
                </a:solidFill>
                <a:latin typeface="Glacial Indifference"/>
                <a:ea typeface="Glacial Indifference"/>
                <a:cs typeface="Glacial Indifference"/>
                <a:sym typeface="Glacial Indifference"/>
              </a:rPr>
              <a:t>This chart illustrates that the impact of training on salary varies by job role. In some cases, like HR and senior engineering roles, more training correlates with higher salaries. In other roles, such as machine learning or analytics management, other factors might play a more significant role in determining salary.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Freeform 2" id="2"/>
          <p:cNvSpPr/>
          <p:nvPr/>
        </p:nvSpPr>
        <p:spPr>
          <a:xfrm flipH="false" flipV="false" rot="0">
            <a:off x="-253305" y="-2157719"/>
            <a:ext cx="4216057" cy="3922785"/>
          </a:xfrm>
          <a:custGeom>
            <a:avLst/>
            <a:gdLst/>
            <a:ahLst/>
            <a:cxnLst/>
            <a:rect r="r" b="b" t="t" l="l"/>
            <a:pathLst>
              <a:path h="3922785" w="4216057">
                <a:moveTo>
                  <a:pt x="0" y="0"/>
                </a:moveTo>
                <a:lnTo>
                  <a:pt x="4216056" y="0"/>
                </a:lnTo>
                <a:lnTo>
                  <a:pt x="4216056" y="3922784"/>
                </a:lnTo>
                <a:lnTo>
                  <a:pt x="0" y="39227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3558556" y="385964"/>
            <a:ext cx="4215996" cy="594838"/>
          </a:xfrm>
          <a:custGeom>
            <a:avLst/>
            <a:gdLst/>
            <a:ahLst/>
            <a:cxnLst/>
            <a:rect r="r" b="b" t="t" l="l"/>
            <a:pathLst>
              <a:path h="594838" w="4215996">
                <a:moveTo>
                  <a:pt x="0" y="0"/>
                </a:moveTo>
                <a:lnTo>
                  <a:pt x="4215996" y="0"/>
                </a:lnTo>
                <a:lnTo>
                  <a:pt x="4215996" y="594838"/>
                </a:lnTo>
                <a:lnTo>
                  <a:pt x="0" y="5948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199083" y="8551491"/>
            <a:ext cx="3371624" cy="2888104"/>
          </a:xfrm>
          <a:custGeom>
            <a:avLst/>
            <a:gdLst/>
            <a:ahLst/>
            <a:cxnLst/>
            <a:rect r="r" b="b" t="t" l="l"/>
            <a:pathLst>
              <a:path h="2888104" w="3371624">
                <a:moveTo>
                  <a:pt x="0" y="0"/>
                </a:moveTo>
                <a:lnTo>
                  <a:pt x="3371624" y="0"/>
                </a:lnTo>
                <a:lnTo>
                  <a:pt x="3371624" y="2888104"/>
                </a:lnTo>
                <a:lnTo>
                  <a:pt x="0" y="28881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297548" y="9088430"/>
            <a:ext cx="1568450" cy="1168796"/>
          </a:xfrm>
          <a:custGeom>
            <a:avLst/>
            <a:gdLst/>
            <a:ahLst/>
            <a:cxnLst/>
            <a:rect r="r" b="b" t="t" l="l"/>
            <a:pathLst>
              <a:path h="1168796" w="1568450">
                <a:moveTo>
                  <a:pt x="0" y="0"/>
                </a:moveTo>
                <a:lnTo>
                  <a:pt x="1568450" y="0"/>
                </a:lnTo>
                <a:lnTo>
                  <a:pt x="1568450" y="1168796"/>
                </a:lnTo>
                <a:lnTo>
                  <a:pt x="0" y="116879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16847991" y="3443057"/>
            <a:ext cx="3234812" cy="5108327"/>
          </a:xfrm>
          <a:custGeom>
            <a:avLst/>
            <a:gdLst/>
            <a:ahLst/>
            <a:cxnLst/>
            <a:rect r="r" b="b" t="t" l="l"/>
            <a:pathLst>
              <a:path h="5108327" w="3234812">
                <a:moveTo>
                  <a:pt x="0" y="0"/>
                </a:moveTo>
                <a:lnTo>
                  <a:pt x="3234812" y="0"/>
                </a:lnTo>
                <a:lnTo>
                  <a:pt x="3234812" y="5108326"/>
                </a:lnTo>
                <a:lnTo>
                  <a:pt x="0" y="510832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7" id="7"/>
          <p:cNvSpPr txBox="true"/>
          <p:nvPr/>
        </p:nvSpPr>
        <p:spPr>
          <a:xfrm rot="0">
            <a:off x="2166418" y="2543846"/>
            <a:ext cx="4703544" cy="542925"/>
          </a:xfrm>
          <a:prstGeom prst="rect">
            <a:avLst/>
          </a:prstGeom>
        </p:spPr>
        <p:txBody>
          <a:bodyPr anchor="t" rtlCol="false" tIns="0" lIns="0" bIns="0" rIns="0">
            <a:spAutoFit/>
          </a:bodyPr>
          <a:lstStyle/>
          <a:p>
            <a:pPr algn="l">
              <a:lnSpc>
                <a:spcPts val="4320"/>
              </a:lnSpc>
            </a:pPr>
            <a:r>
              <a:rPr lang="en-US" sz="3600" spc="33">
                <a:solidFill>
                  <a:srgbClr val="35363B"/>
                </a:solidFill>
                <a:latin typeface="Glacial Indifference"/>
                <a:ea typeface="Glacial Indifference"/>
                <a:cs typeface="Glacial Indifference"/>
                <a:sym typeface="Glacial Indifference"/>
              </a:rPr>
              <a:t>Abdelrhman Mohamed </a:t>
            </a:r>
          </a:p>
        </p:txBody>
      </p:sp>
      <p:grpSp>
        <p:nvGrpSpPr>
          <p:cNvPr name="Group 8" id="8"/>
          <p:cNvGrpSpPr/>
          <p:nvPr/>
        </p:nvGrpSpPr>
        <p:grpSpPr>
          <a:xfrm rot="0">
            <a:off x="11736574" y="6738270"/>
            <a:ext cx="2509284" cy="2445410"/>
            <a:chOff x="0" y="0"/>
            <a:chExt cx="3345712" cy="3260547"/>
          </a:xfrm>
        </p:grpSpPr>
        <p:sp>
          <p:nvSpPr>
            <p:cNvPr name="Freeform 9" id="9"/>
            <p:cNvSpPr/>
            <p:nvPr/>
          </p:nvSpPr>
          <p:spPr>
            <a:xfrm flipH="false" flipV="false" rot="109600">
              <a:off x="-27852" y="-28623"/>
              <a:ext cx="3401392" cy="3317843"/>
            </a:xfrm>
            <a:custGeom>
              <a:avLst/>
              <a:gdLst/>
              <a:ahLst/>
              <a:cxnLst/>
              <a:rect r="r" b="b" t="t" l="l"/>
              <a:pathLst>
                <a:path h="3317843" w="3401392">
                  <a:moveTo>
                    <a:pt x="28702" y="1712245"/>
                  </a:moveTo>
                  <a:cubicBezTo>
                    <a:pt x="0" y="812273"/>
                    <a:pt x="725273" y="58902"/>
                    <a:pt x="1648729" y="29451"/>
                  </a:cubicBezTo>
                  <a:cubicBezTo>
                    <a:pt x="2572184" y="0"/>
                    <a:pt x="3343988" y="705626"/>
                    <a:pt x="3372690" y="1605598"/>
                  </a:cubicBezTo>
                  <a:cubicBezTo>
                    <a:pt x="3401392" y="2505571"/>
                    <a:pt x="2676119" y="3258941"/>
                    <a:pt x="1752663" y="3288392"/>
                  </a:cubicBezTo>
                  <a:cubicBezTo>
                    <a:pt x="829208" y="3317843"/>
                    <a:pt x="57400" y="2612091"/>
                    <a:pt x="28702" y="1712245"/>
                  </a:cubicBezTo>
                  <a:close/>
                </a:path>
              </a:pathLst>
            </a:custGeom>
            <a:blipFill>
              <a:blip r:embed="rId13"/>
              <a:stretch>
                <a:fillRect l="-47164" t="-8745" r="-39422" b="-82699"/>
              </a:stretch>
            </a:blipFill>
          </p:spPr>
        </p:sp>
      </p:grpSp>
      <p:grpSp>
        <p:nvGrpSpPr>
          <p:cNvPr name="Group 10" id="10"/>
          <p:cNvGrpSpPr/>
          <p:nvPr/>
        </p:nvGrpSpPr>
        <p:grpSpPr>
          <a:xfrm rot="0">
            <a:off x="11859922" y="3317307"/>
            <a:ext cx="2509284" cy="2333102"/>
            <a:chOff x="0" y="0"/>
            <a:chExt cx="3345712" cy="3110803"/>
          </a:xfrm>
        </p:grpSpPr>
        <p:sp>
          <p:nvSpPr>
            <p:cNvPr name="Freeform 11" id="11"/>
            <p:cNvSpPr/>
            <p:nvPr/>
          </p:nvSpPr>
          <p:spPr>
            <a:xfrm flipH="false" flipV="false" rot="0">
              <a:off x="0" y="0"/>
              <a:ext cx="3345688" cy="3110865"/>
            </a:xfrm>
            <a:custGeom>
              <a:avLst/>
              <a:gdLst/>
              <a:ahLst/>
              <a:cxnLst/>
              <a:rect r="r" b="b" t="t" l="l"/>
              <a:pathLst>
                <a:path h="3110865" w="3345688">
                  <a:moveTo>
                    <a:pt x="0" y="1555369"/>
                  </a:moveTo>
                  <a:cubicBezTo>
                    <a:pt x="0" y="696341"/>
                    <a:pt x="748919" y="0"/>
                    <a:pt x="1672844" y="0"/>
                  </a:cubicBezTo>
                  <a:cubicBezTo>
                    <a:pt x="2596769" y="0"/>
                    <a:pt x="3345688" y="696341"/>
                    <a:pt x="3345688" y="1555369"/>
                  </a:cubicBezTo>
                  <a:cubicBezTo>
                    <a:pt x="3345688" y="2414397"/>
                    <a:pt x="2596769" y="3110865"/>
                    <a:pt x="1672844" y="3110865"/>
                  </a:cubicBezTo>
                  <a:cubicBezTo>
                    <a:pt x="748919" y="3110865"/>
                    <a:pt x="0" y="2414397"/>
                    <a:pt x="0" y="1555369"/>
                  </a:cubicBezTo>
                  <a:close/>
                </a:path>
              </a:pathLst>
            </a:custGeom>
            <a:blipFill>
              <a:blip r:embed="rId14"/>
              <a:stretch>
                <a:fillRect l="0" t="-4657" r="0" b="-18390"/>
              </a:stretch>
            </a:blipFill>
          </p:spPr>
        </p:sp>
      </p:grpSp>
      <p:grpSp>
        <p:nvGrpSpPr>
          <p:cNvPr name="Group 12" id="12"/>
          <p:cNvGrpSpPr/>
          <p:nvPr/>
        </p:nvGrpSpPr>
        <p:grpSpPr>
          <a:xfrm rot="0">
            <a:off x="3149130" y="6755410"/>
            <a:ext cx="2593204" cy="2411130"/>
            <a:chOff x="0" y="0"/>
            <a:chExt cx="3345712" cy="3110803"/>
          </a:xfrm>
        </p:grpSpPr>
        <p:sp>
          <p:nvSpPr>
            <p:cNvPr name="Freeform 13" id="13"/>
            <p:cNvSpPr/>
            <p:nvPr/>
          </p:nvSpPr>
          <p:spPr>
            <a:xfrm flipH="false" flipV="false" rot="0">
              <a:off x="0" y="0"/>
              <a:ext cx="3345688" cy="3110865"/>
            </a:xfrm>
            <a:custGeom>
              <a:avLst/>
              <a:gdLst/>
              <a:ahLst/>
              <a:cxnLst/>
              <a:rect r="r" b="b" t="t" l="l"/>
              <a:pathLst>
                <a:path h="3110865" w="3345688">
                  <a:moveTo>
                    <a:pt x="0" y="1555369"/>
                  </a:moveTo>
                  <a:cubicBezTo>
                    <a:pt x="0" y="696341"/>
                    <a:pt x="748919" y="0"/>
                    <a:pt x="1672844" y="0"/>
                  </a:cubicBezTo>
                  <a:cubicBezTo>
                    <a:pt x="2596769" y="0"/>
                    <a:pt x="3345688" y="696341"/>
                    <a:pt x="3345688" y="1555369"/>
                  </a:cubicBezTo>
                  <a:cubicBezTo>
                    <a:pt x="3345688" y="2414397"/>
                    <a:pt x="2596769" y="3110865"/>
                    <a:pt x="1672844" y="3110865"/>
                  </a:cubicBezTo>
                  <a:cubicBezTo>
                    <a:pt x="748919" y="3110865"/>
                    <a:pt x="0" y="2414397"/>
                    <a:pt x="0" y="1555369"/>
                  </a:cubicBezTo>
                  <a:close/>
                </a:path>
              </a:pathLst>
            </a:custGeom>
            <a:blipFill>
              <a:blip r:embed="rId15"/>
              <a:stretch>
                <a:fillRect l="-52298" t="-21599" r="-51678" b="-1797"/>
              </a:stretch>
            </a:blipFill>
          </p:spPr>
        </p:sp>
      </p:grpSp>
      <p:grpSp>
        <p:nvGrpSpPr>
          <p:cNvPr name="Group 14" id="14"/>
          <p:cNvGrpSpPr/>
          <p:nvPr/>
        </p:nvGrpSpPr>
        <p:grpSpPr>
          <a:xfrm rot="0">
            <a:off x="3149130" y="3317307"/>
            <a:ext cx="2509284" cy="2333102"/>
            <a:chOff x="0" y="0"/>
            <a:chExt cx="3345712" cy="3110803"/>
          </a:xfrm>
        </p:grpSpPr>
        <p:sp>
          <p:nvSpPr>
            <p:cNvPr name="Freeform 15" id="15"/>
            <p:cNvSpPr/>
            <p:nvPr/>
          </p:nvSpPr>
          <p:spPr>
            <a:xfrm flipH="false" flipV="false" rot="0">
              <a:off x="0" y="0"/>
              <a:ext cx="3345688" cy="3110865"/>
            </a:xfrm>
            <a:custGeom>
              <a:avLst/>
              <a:gdLst/>
              <a:ahLst/>
              <a:cxnLst/>
              <a:rect r="r" b="b" t="t" l="l"/>
              <a:pathLst>
                <a:path h="3110865" w="3345688">
                  <a:moveTo>
                    <a:pt x="0" y="1555369"/>
                  </a:moveTo>
                  <a:cubicBezTo>
                    <a:pt x="0" y="696341"/>
                    <a:pt x="748919" y="0"/>
                    <a:pt x="1672844" y="0"/>
                  </a:cubicBezTo>
                  <a:cubicBezTo>
                    <a:pt x="2596769" y="0"/>
                    <a:pt x="3345688" y="696341"/>
                    <a:pt x="3345688" y="1555369"/>
                  </a:cubicBezTo>
                  <a:cubicBezTo>
                    <a:pt x="3345688" y="2414397"/>
                    <a:pt x="2596769" y="3110865"/>
                    <a:pt x="1672844" y="3110865"/>
                  </a:cubicBezTo>
                  <a:cubicBezTo>
                    <a:pt x="748919" y="3110865"/>
                    <a:pt x="0" y="2414397"/>
                    <a:pt x="0" y="1555369"/>
                  </a:cubicBezTo>
                  <a:close/>
                </a:path>
              </a:pathLst>
            </a:custGeom>
            <a:blipFill>
              <a:blip r:embed="rId16"/>
              <a:stretch>
                <a:fillRect l="0" t="-670" r="0" b="-18442"/>
              </a:stretch>
            </a:blipFill>
          </p:spPr>
        </p:sp>
      </p:grpSp>
      <p:sp>
        <p:nvSpPr>
          <p:cNvPr name="AutoShape 16" id="16"/>
          <p:cNvSpPr/>
          <p:nvPr/>
        </p:nvSpPr>
        <p:spPr>
          <a:xfrm>
            <a:off x="8913074" y="2911689"/>
            <a:ext cx="0" cy="6070373"/>
          </a:xfrm>
          <a:prstGeom prst="line">
            <a:avLst/>
          </a:prstGeom>
          <a:ln cap="rnd" w="9525">
            <a:solidFill>
              <a:srgbClr val="34909D"/>
            </a:solidFill>
            <a:prstDash val="solid"/>
            <a:headEnd type="none" len="sm" w="sm"/>
            <a:tailEnd type="none" len="sm" w="sm"/>
          </a:ln>
        </p:spPr>
      </p:sp>
      <p:sp>
        <p:nvSpPr>
          <p:cNvPr name="Freeform 17" id="17"/>
          <p:cNvSpPr/>
          <p:nvPr/>
        </p:nvSpPr>
        <p:spPr>
          <a:xfrm flipH="false" flipV="false" rot="0">
            <a:off x="15766312" y="8038212"/>
            <a:ext cx="2762250" cy="2762250"/>
          </a:xfrm>
          <a:custGeom>
            <a:avLst/>
            <a:gdLst/>
            <a:ahLst/>
            <a:cxnLst/>
            <a:rect r="r" b="b" t="t" l="l"/>
            <a:pathLst>
              <a:path h="2762250" w="2762250">
                <a:moveTo>
                  <a:pt x="0" y="0"/>
                </a:moveTo>
                <a:lnTo>
                  <a:pt x="2762250" y="0"/>
                </a:lnTo>
                <a:lnTo>
                  <a:pt x="2762250" y="2762250"/>
                </a:lnTo>
                <a:lnTo>
                  <a:pt x="0" y="2762250"/>
                </a:lnTo>
                <a:lnTo>
                  <a:pt x="0" y="0"/>
                </a:lnTo>
                <a:close/>
              </a:path>
            </a:pathLst>
          </a:custGeom>
          <a:blipFill>
            <a:blip r:embed="rId17"/>
            <a:stretch>
              <a:fillRect l="-192" t="-384" r="-192" b="0"/>
            </a:stretch>
          </a:blipFill>
        </p:spPr>
      </p:sp>
      <p:sp>
        <p:nvSpPr>
          <p:cNvPr name="TextBox 18" id="18"/>
          <p:cNvSpPr txBox="true"/>
          <p:nvPr/>
        </p:nvSpPr>
        <p:spPr>
          <a:xfrm rot="0">
            <a:off x="1495425" y="1137775"/>
            <a:ext cx="6924511" cy="933450"/>
          </a:xfrm>
          <a:prstGeom prst="rect">
            <a:avLst/>
          </a:prstGeom>
        </p:spPr>
        <p:txBody>
          <a:bodyPr anchor="t" rtlCol="false" tIns="0" lIns="0" bIns="0" rIns="0">
            <a:spAutoFit/>
          </a:bodyPr>
          <a:lstStyle/>
          <a:p>
            <a:pPr algn="l">
              <a:lnSpc>
                <a:spcPts val="7200"/>
              </a:lnSpc>
            </a:pPr>
            <a:r>
              <a:rPr lang="en-US" b="true" sz="6000">
                <a:solidFill>
                  <a:srgbClr val="34909D"/>
                </a:solidFill>
                <a:latin typeface="Glacial Indifference Bold"/>
                <a:ea typeface="Glacial Indifference Bold"/>
                <a:cs typeface="Glacial Indifference Bold"/>
                <a:sym typeface="Glacial Indifference Bold"/>
              </a:rPr>
              <a:t>Meet Our Team</a:t>
            </a:r>
          </a:p>
        </p:txBody>
      </p:sp>
      <p:sp>
        <p:nvSpPr>
          <p:cNvPr name="TextBox 19" id="19"/>
          <p:cNvSpPr txBox="true"/>
          <p:nvPr/>
        </p:nvSpPr>
        <p:spPr>
          <a:xfrm rot="0">
            <a:off x="11223802" y="2543846"/>
            <a:ext cx="3934878" cy="542925"/>
          </a:xfrm>
          <a:prstGeom prst="rect">
            <a:avLst/>
          </a:prstGeom>
        </p:spPr>
        <p:txBody>
          <a:bodyPr anchor="t" rtlCol="false" tIns="0" lIns="0" bIns="0" rIns="0">
            <a:spAutoFit/>
          </a:bodyPr>
          <a:lstStyle/>
          <a:p>
            <a:pPr algn="l">
              <a:lnSpc>
                <a:spcPts val="4320"/>
              </a:lnSpc>
            </a:pPr>
            <a:r>
              <a:rPr lang="en-US" sz="3600" spc="33">
                <a:solidFill>
                  <a:srgbClr val="35363B"/>
                </a:solidFill>
                <a:latin typeface="Glacial Indifference"/>
                <a:ea typeface="Glacial Indifference"/>
                <a:cs typeface="Glacial Indifference"/>
                <a:sym typeface="Glacial Indifference"/>
              </a:rPr>
              <a:t>Mostafa Mohamed  </a:t>
            </a:r>
          </a:p>
        </p:txBody>
      </p:sp>
      <p:sp>
        <p:nvSpPr>
          <p:cNvPr name="TextBox 20" id="20"/>
          <p:cNvSpPr txBox="true"/>
          <p:nvPr/>
        </p:nvSpPr>
        <p:spPr>
          <a:xfrm rot="0">
            <a:off x="11429939" y="5969762"/>
            <a:ext cx="3185873" cy="619125"/>
          </a:xfrm>
          <a:prstGeom prst="rect">
            <a:avLst/>
          </a:prstGeom>
        </p:spPr>
        <p:txBody>
          <a:bodyPr anchor="t" rtlCol="false" tIns="0" lIns="0" bIns="0" rIns="0">
            <a:spAutoFit/>
          </a:bodyPr>
          <a:lstStyle/>
          <a:p>
            <a:pPr algn="l">
              <a:lnSpc>
                <a:spcPts val="4800"/>
              </a:lnSpc>
            </a:pPr>
            <a:r>
              <a:rPr lang="en-US" sz="4000" spc="37">
                <a:solidFill>
                  <a:srgbClr val="35363B"/>
                </a:solidFill>
                <a:latin typeface="Glacial Indifference"/>
                <a:ea typeface="Glacial Indifference"/>
                <a:cs typeface="Glacial Indifference"/>
                <a:sym typeface="Glacial Indifference"/>
              </a:rPr>
              <a:t>Omar Hegazy</a:t>
            </a:r>
          </a:p>
        </p:txBody>
      </p:sp>
      <p:sp>
        <p:nvSpPr>
          <p:cNvPr name="TextBox 21" id="21"/>
          <p:cNvSpPr txBox="true"/>
          <p:nvPr/>
        </p:nvSpPr>
        <p:spPr>
          <a:xfrm rot="0">
            <a:off x="2704713" y="5969762"/>
            <a:ext cx="3512991" cy="619125"/>
          </a:xfrm>
          <a:prstGeom prst="rect">
            <a:avLst/>
          </a:prstGeom>
        </p:spPr>
        <p:txBody>
          <a:bodyPr anchor="t" rtlCol="false" tIns="0" lIns="0" bIns="0" rIns="0">
            <a:spAutoFit/>
          </a:bodyPr>
          <a:lstStyle/>
          <a:p>
            <a:pPr algn="l">
              <a:lnSpc>
                <a:spcPts val="4800"/>
              </a:lnSpc>
            </a:pPr>
            <a:r>
              <a:rPr lang="en-US" sz="4000" spc="37">
                <a:solidFill>
                  <a:srgbClr val="35363B"/>
                </a:solidFill>
                <a:latin typeface="Glacial Indifference"/>
                <a:ea typeface="Glacial Indifference"/>
                <a:cs typeface="Glacial Indifference"/>
                <a:sym typeface="Glacial Indifference"/>
              </a:rPr>
              <a:t> Hazem Ahmed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Freeform 2" id="2"/>
          <p:cNvSpPr/>
          <p:nvPr/>
        </p:nvSpPr>
        <p:spPr>
          <a:xfrm flipH="false" flipV="false" rot="0">
            <a:off x="-1243305" y="7804452"/>
            <a:ext cx="3708482" cy="4259981"/>
          </a:xfrm>
          <a:custGeom>
            <a:avLst/>
            <a:gdLst/>
            <a:ahLst/>
            <a:cxnLst/>
            <a:rect r="r" b="b" t="t" l="l"/>
            <a:pathLst>
              <a:path h="4259981" w="3708482">
                <a:moveTo>
                  <a:pt x="0" y="0"/>
                </a:moveTo>
                <a:lnTo>
                  <a:pt x="3708482" y="0"/>
                </a:lnTo>
                <a:lnTo>
                  <a:pt x="3708482" y="4259980"/>
                </a:lnTo>
                <a:lnTo>
                  <a:pt x="0" y="42599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907604" y="-2040904"/>
            <a:ext cx="4577865" cy="3894295"/>
          </a:xfrm>
          <a:custGeom>
            <a:avLst/>
            <a:gdLst/>
            <a:ahLst/>
            <a:cxnLst/>
            <a:rect r="r" b="b" t="t" l="l"/>
            <a:pathLst>
              <a:path h="3894295" w="4577865">
                <a:moveTo>
                  <a:pt x="0" y="0"/>
                </a:moveTo>
                <a:lnTo>
                  <a:pt x="4577866" y="0"/>
                </a:lnTo>
                <a:lnTo>
                  <a:pt x="4577866" y="3894296"/>
                </a:lnTo>
                <a:lnTo>
                  <a:pt x="0" y="38942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3365792" y="-3114904"/>
            <a:ext cx="7857799" cy="8135848"/>
          </a:xfrm>
          <a:custGeom>
            <a:avLst/>
            <a:gdLst/>
            <a:ahLst/>
            <a:cxnLst/>
            <a:rect r="r" b="b" t="t" l="l"/>
            <a:pathLst>
              <a:path h="8135848" w="7857799">
                <a:moveTo>
                  <a:pt x="0" y="0"/>
                </a:moveTo>
                <a:lnTo>
                  <a:pt x="7857798" y="0"/>
                </a:lnTo>
                <a:lnTo>
                  <a:pt x="7857798" y="8135848"/>
                </a:lnTo>
                <a:lnTo>
                  <a:pt x="0" y="81358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5766312" y="8038212"/>
            <a:ext cx="2762250" cy="2762250"/>
          </a:xfrm>
          <a:custGeom>
            <a:avLst/>
            <a:gdLst/>
            <a:ahLst/>
            <a:cxnLst/>
            <a:rect r="r" b="b" t="t" l="l"/>
            <a:pathLst>
              <a:path h="2762250" w="2762250">
                <a:moveTo>
                  <a:pt x="0" y="0"/>
                </a:moveTo>
                <a:lnTo>
                  <a:pt x="2762250" y="0"/>
                </a:lnTo>
                <a:lnTo>
                  <a:pt x="2762250" y="2762250"/>
                </a:lnTo>
                <a:lnTo>
                  <a:pt x="0" y="2762250"/>
                </a:lnTo>
                <a:lnTo>
                  <a:pt x="0" y="0"/>
                </a:lnTo>
                <a:close/>
              </a:path>
            </a:pathLst>
          </a:custGeom>
          <a:blipFill>
            <a:blip r:embed="rId9"/>
            <a:stretch>
              <a:fillRect l="-192" t="-384" r="-192" b="0"/>
            </a:stretch>
          </a:blipFill>
        </p:spPr>
      </p:sp>
      <p:sp>
        <p:nvSpPr>
          <p:cNvPr name="Freeform 6" id="6"/>
          <p:cNvSpPr/>
          <p:nvPr/>
        </p:nvSpPr>
        <p:spPr>
          <a:xfrm flipH="false" flipV="false" rot="0">
            <a:off x="2960554" y="4587320"/>
            <a:ext cx="12234180" cy="5280447"/>
          </a:xfrm>
          <a:custGeom>
            <a:avLst/>
            <a:gdLst/>
            <a:ahLst/>
            <a:cxnLst/>
            <a:rect r="r" b="b" t="t" l="l"/>
            <a:pathLst>
              <a:path h="5280447" w="12234180">
                <a:moveTo>
                  <a:pt x="0" y="0"/>
                </a:moveTo>
                <a:lnTo>
                  <a:pt x="12234181" y="0"/>
                </a:lnTo>
                <a:lnTo>
                  <a:pt x="12234181" y="5280447"/>
                </a:lnTo>
                <a:lnTo>
                  <a:pt x="0" y="5280447"/>
                </a:lnTo>
                <a:lnTo>
                  <a:pt x="0" y="0"/>
                </a:lnTo>
                <a:close/>
              </a:path>
            </a:pathLst>
          </a:custGeom>
          <a:blipFill>
            <a:blip r:embed="rId10"/>
            <a:stretch>
              <a:fillRect l="0" t="-225275" r="-147427" b="0"/>
            </a:stretch>
          </a:blipFill>
        </p:spPr>
      </p:sp>
      <p:sp>
        <p:nvSpPr>
          <p:cNvPr name="TextBox 7" id="7"/>
          <p:cNvSpPr txBox="true"/>
          <p:nvPr/>
        </p:nvSpPr>
        <p:spPr>
          <a:xfrm rot="0">
            <a:off x="856971" y="629170"/>
            <a:ext cx="15810516" cy="3664585"/>
          </a:xfrm>
          <a:prstGeom prst="rect">
            <a:avLst/>
          </a:prstGeom>
        </p:spPr>
        <p:txBody>
          <a:bodyPr anchor="t" rtlCol="false" tIns="0" lIns="0" bIns="0" rIns="0">
            <a:spAutoFit/>
          </a:bodyPr>
          <a:lstStyle/>
          <a:p>
            <a:pPr algn="l">
              <a:lnSpc>
                <a:spcPts val="4159"/>
              </a:lnSpc>
            </a:pPr>
          </a:p>
          <a:p>
            <a:pPr algn="l">
              <a:lnSpc>
                <a:spcPts val="4159"/>
              </a:lnSpc>
            </a:pPr>
            <a:r>
              <a:rPr lang="en-US" sz="3199">
                <a:solidFill>
                  <a:srgbClr val="35363B"/>
                </a:solidFill>
                <a:latin typeface="Glacial Indifference"/>
                <a:ea typeface="Glacial Indifference"/>
                <a:cs typeface="Glacial Indifference"/>
                <a:sym typeface="Glacial Indifference"/>
              </a:rPr>
              <a:t>There are clear differences in salary based on ethnicity and department.</a:t>
            </a:r>
          </a:p>
          <a:p>
            <a:pPr algn="l">
              <a:lnSpc>
                <a:spcPts val="4159"/>
              </a:lnSpc>
            </a:pPr>
            <a:r>
              <a:rPr lang="en-US" sz="3199">
                <a:solidFill>
                  <a:srgbClr val="35363B"/>
                </a:solidFill>
                <a:latin typeface="Glacial Indifference"/>
                <a:ea typeface="Glacial Indifference"/>
                <a:cs typeface="Glacial Indifference"/>
                <a:sym typeface="Glacial Indifference"/>
              </a:rPr>
              <a:t>Sales appears to offer the highest earning potential across different ethnicities, while Human Resources shows more disparity with lower salaries for certain groups like American Indian and Mixed or multiple ethnic groups.</a:t>
            </a:r>
          </a:p>
          <a:p>
            <a:pPr algn="l">
              <a:lnSpc>
                <a:spcPts val="4159"/>
              </a:lnSpc>
            </a:pPr>
            <a:r>
              <a:rPr lang="en-US" sz="3199">
                <a:solidFill>
                  <a:srgbClr val="35363B"/>
                </a:solidFill>
                <a:latin typeface="Glacial Indifference"/>
                <a:ea typeface="Glacial Indifference"/>
                <a:cs typeface="Glacial Indifference"/>
                <a:sym typeface="Glacial Indifference"/>
              </a:rPr>
              <a:t>Technology presents a mix, with some groups like Other earning more, while Asian and Black or African American employees earn less than in Sales.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Freeform 2" id="2"/>
          <p:cNvSpPr/>
          <p:nvPr/>
        </p:nvSpPr>
        <p:spPr>
          <a:xfrm flipH="false" flipV="false" rot="0">
            <a:off x="10852095" y="6494813"/>
            <a:ext cx="7680111" cy="7874667"/>
          </a:xfrm>
          <a:custGeom>
            <a:avLst/>
            <a:gdLst/>
            <a:ahLst/>
            <a:cxnLst/>
            <a:rect r="r" b="b" t="t" l="l"/>
            <a:pathLst>
              <a:path h="7874667" w="7680111">
                <a:moveTo>
                  <a:pt x="0" y="0"/>
                </a:moveTo>
                <a:lnTo>
                  <a:pt x="7680110" y="0"/>
                </a:lnTo>
                <a:lnTo>
                  <a:pt x="7680110" y="7874666"/>
                </a:lnTo>
                <a:lnTo>
                  <a:pt x="0" y="78746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2369662" y="-3550537"/>
            <a:ext cx="8983802" cy="7642147"/>
          </a:xfrm>
          <a:custGeom>
            <a:avLst/>
            <a:gdLst/>
            <a:ahLst/>
            <a:cxnLst/>
            <a:rect r="r" b="b" t="t" l="l"/>
            <a:pathLst>
              <a:path h="7642147" w="8983802">
                <a:moveTo>
                  <a:pt x="0" y="0"/>
                </a:moveTo>
                <a:lnTo>
                  <a:pt x="8983802" y="0"/>
                </a:lnTo>
                <a:lnTo>
                  <a:pt x="8983802" y="7642148"/>
                </a:lnTo>
                <a:lnTo>
                  <a:pt x="0" y="76421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22" y="-18"/>
            <a:ext cx="1310465" cy="1492494"/>
          </a:xfrm>
          <a:custGeom>
            <a:avLst/>
            <a:gdLst/>
            <a:ahLst/>
            <a:cxnLst/>
            <a:rect r="r" b="b" t="t" l="l"/>
            <a:pathLst>
              <a:path h="1492494" w="1310465">
                <a:moveTo>
                  <a:pt x="0" y="0"/>
                </a:moveTo>
                <a:lnTo>
                  <a:pt x="1310466" y="0"/>
                </a:lnTo>
                <a:lnTo>
                  <a:pt x="1310466" y="1492494"/>
                </a:lnTo>
                <a:lnTo>
                  <a:pt x="0" y="14924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3671132" y="-1357433"/>
            <a:ext cx="13398199" cy="13764542"/>
          </a:xfrm>
          <a:custGeom>
            <a:avLst/>
            <a:gdLst/>
            <a:ahLst/>
            <a:cxnLst/>
            <a:rect r="r" b="b" t="t" l="l"/>
            <a:pathLst>
              <a:path h="13764542" w="13398199">
                <a:moveTo>
                  <a:pt x="0" y="0"/>
                </a:moveTo>
                <a:lnTo>
                  <a:pt x="13398198" y="0"/>
                </a:lnTo>
                <a:lnTo>
                  <a:pt x="13398198" y="13764542"/>
                </a:lnTo>
                <a:lnTo>
                  <a:pt x="0" y="1376454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6" id="6"/>
          <p:cNvSpPr txBox="true"/>
          <p:nvPr/>
        </p:nvSpPr>
        <p:spPr>
          <a:xfrm rot="0">
            <a:off x="8467713" y="4266312"/>
            <a:ext cx="8584350" cy="3676650"/>
          </a:xfrm>
          <a:prstGeom prst="rect">
            <a:avLst/>
          </a:prstGeom>
        </p:spPr>
        <p:txBody>
          <a:bodyPr anchor="t" rtlCol="false" tIns="0" lIns="0" bIns="0" rIns="0">
            <a:spAutoFit/>
          </a:bodyPr>
          <a:lstStyle/>
          <a:p>
            <a:pPr algn="l">
              <a:lnSpc>
                <a:spcPts val="14400"/>
              </a:lnSpc>
            </a:pPr>
            <a:r>
              <a:rPr lang="en-US" b="true" sz="12000">
                <a:solidFill>
                  <a:srgbClr val="34909D"/>
                </a:solidFill>
                <a:latin typeface="Glacial Indifference Bold"/>
                <a:ea typeface="Glacial Indifference Bold"/>
                <a:cs typeface="Glacial Indifference Bold"/>
                <a:sym typeface="Glacial Indifference Bold"/>
              </a:rPr>
              <a:t>Data Analysis</a:t>
            </a:r>
          </a:p>
        </p:txBody>
      </p:sp>
      <p:sp>
        <p:nvSpPr>
          <p:cNvPr name="TextBox 7" id="7"/>
          <p:cNvSpPr txBox="true"/>
          <p:nvPr/>
        </p:nvSpPr>
        <p:spPr>
          <a:xfrm rot="0">
            <a:off x="8319377" y="2388275"/>
            <a:ext cx="2063878" cy="1847850"/>
          </a:xfrm>
          <a:prstGeom prst="rect">
            <a:avLst/>
          </a:prstGeom>
        </p:spPr>
        <p:txBody>
          <a:bodyPr anchor="t" rtlCol="false" tIns="0" lIns="0" bIns="0" rIns="0">
            <a:spAutoFit/>
          </a:bodyPr>
          <a:lstStyle/>
          <a:p>
            <a:pPr algn="ctr">
              <a:lnSpc>
                <a:spcPts val="14400"/>
              </a:lnSpc>
            </a:pPr>
            <a:r>
              <a:rPr lang="en-US" b="true" sz="12000">
                <a:solidFill>
                  <a:srgbClr val="35363B"/>
                </a:solidFill>
                <a:latin typeface="Glacial Indifference Bold"/>
                <a:ea typeface="Glacial Indifference Bold"/>
                <a:cs typeface="Glacial Indifference Bold"/>
                <a:sym typeface="Glacial Indifference Bold"/>
              </a:rPr>
              <a:t>0</a:t>
            </a:r>
            <a:r>
              <a:rPr lang="en-US" b="true" sz="12000">
                <a:solidFill>
                  <a:srgbClr val="34909D"/>
                </a:solidFill>
                <a:latin typeface="Glacial Indifference Bold"/>
                <a:ea typeface="Glacial Indifference Bold"/>
                <a:cs typeface="Glacial Indifference Bold"/>
                <a:sym typeface="Glacial Indifference Bold"/>
              </a:rPr>
              <a:t>5</a:t>
            </a:r>
          </a:p>
        </p:txBody>
      </p:sp>
      <p:sp>
        <p:nvSpPr>
          <p:cNvPr name="Freeform 8" id="8"/>
          <p:cNvSpPr/>
          <p:nvPr/>
        </p:nvSpPr>
        <p:spPr>
          <a:xfrm flipH="false" flipV="false" rot="0">
            <a:off x="14883006" y="579704"/>
            <a:ext cx="2733824" cy="2764198"/>
          </a:xfrm>
          <a:custGeom>
            <a:avLst/>
            <a:gdLst/>
            <a:ahLst/>
            <a:cxnLst/>
            <a:rect r="r" b="b" t="t" l="l"/>
            <a:pathLst>
              <a:path h="2764198" w="2733824">
                <a:moveTo>
                  <a:pt x="0" y="0"/>
                </a:moveTo>
                <a:lnTo>
                  <a:pt x="2733824" y="0"/>
                </a:lnTo>
                <a:lnTo>
                  <a:pt x="2733824" y="2764198"/>
                </a:lnTo>
                <a:lnTo>
                  <a:pt x="0" y="276419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508872" y="7390698"/>
            <a:ext cx="1834748" cy="1367140"/>
          </a:xfrm>
          <a:custGeom>
            <a:avLst/>
            <a:gdLst/>
            <a:ahLst/>
            <a:cxnLst/>
            <a:rect r="r" b="b" t="t" l="l"/>
            <a:pathLst>
              <a:path h="1367140" w="1834748">
                <a:moveTo>
                  <a:pt x="0" y="0"/>
                </a:moveTo>
                <a:lnTo>
                  <a:pt x="1834748" y="0"/>
                </a:lnTo>
                <a:lnTo>
                  <a:pt x="1834748" y="1367140"/>
                </a:lnTo>
                <a:lnTo>
                  <a:pt x="0" y="136714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969250" y="2153100"/>
            <a:ext cx="5980800" cy="5980800"/>
          </a:xfrm>
          <a:custGeom>
            <a:avLst/>
            <a:gdLst/>
            <a:ahLst/>
            <a:cxnLst/>
            <a:rect r="r" b="b" t="t" l="l"/>
            <a:pathLst>
              <a:path h="5980800" w="5980800">
                <a:moveTo>
                  <a:pt x="0" y="0"/>
                </a:moveTo>
                <a:lnTo>
                  <a:pt x="5980800" y="0"/>
                </a:lnTo>
                <a:lnTo>
                  <a:pt x="5980800" y="5980800"/>
                </a:lnTo>
                <a:lnTo>
                  <a:pt x="0" y="5980800"/>
                </a:lnTo>
                <a:lnTo>
                  <a:pt x="0" y="0"/>
                </a:lnTo>
                <a:close/>
              </a:path>
            </a:pathLst>
          </a:custGeom>
          <a:blipFill>
            <a:blip r:embed="rId15"/>
            <a:stretch>
              <a:fillRect l="0" t="0" r="0" b="0"/>
            </a:stretch>
          </a:blipFill>
        </p:spPr>
      </p:sp>
      <p:sp>
        <p:nvSpPr>
          <p:cNvPr name="Freeform 11" id="11"/>
          <p:cNvSpPr/>
          <p:nvPr/>
        </p:nvSpPr>
        <p:spPr>
          <a:xfrm flipH="false" flipV="false" rot="0">
            <a:off x="15766312" y="8038212"/>
            <a:ext cx="2762250" cy="2762250"/>
          </a:xfrm>
          <a:custGeom>
            <a:avLst/>
            <a:gdLst/>
            <a:ahLst/>
            <a:cxnLst/>
            <a:rect r="r" b="b" t="t" l="l"/>
            <a:pathLst>
              <a:path h="2762250" w="2762250">
                <a:moveTo>
                  <a:pt x="0" y="0"/>
                </a:moveTo>
                <a:lnTo>
                  <a:pt x="2762250" y="0"/>
                </a:lnTo>
                <a:lnTo>
                  <a:pt x="2762250" y="2762250"/>
                </a:lnTo>
                <a:lnTo>
                  <a:pt x="0" y="2762250"/>
                </a:lnTo>
                <a:lnTo>
                  <a:pt x="0" y="0"/>
                </a:lnTo>
                <a:close/>
              </a:path>
            </a:pathLst>
          </a:custGeom>
          <a:blipFill>
            <a:blip r:embed="rId16"/>
            <a:stretch>
              <a:fillRect l="-192" t="-384" r="-192"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Freeform 2" id="2"/>
          <p:cNvSpPr/>
          <p:nvPr/>
        </p:nvSpPr>
        <p:spPr>
          <a:xfrm flipH="false" flipV="false" rot="0">
            <a:off x="-1243305" y="7804452"/>
            <a:ext cx="3708482" cy="4259981"/>
          </a:xfrm>
          <a:custGeom>
            <a:avLst/>
            <a:gdLst/>
            <a:ahLst/>
            <a:cxnLst/>
            <a:rect r="r" b="b" t="t" l="l"/>
            <a:pathLst>
              <a:path h="4259981" w="3708482">
                <a:moveTo>
                  <a:pt x="0" y="0"/>
                </a:moveTo>
                <a:lnTo>
                  <a:pt x="3708482" y="0"/>
                </a:lnTo>
                <a:lnTo>
                  <a:pt x="3708482" y="4259980"/>
                </a:lnTo>
                <a:lnTo>
                  <a:pt x="0" y="42599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907604" y="-2040904"/>
            <a:ext cx="4577865" cy="3894295"/>
          </a:xfrm>
          <a:custGeom>
            <a:avLst/>
            <a:gdLst/>
            <a:ahLst/>
            <a:cxnLst/>
            <a:rect r="r" b="b" t="t" l="l"/>
            <a:pathLst>
              <a:path h="3894295" w="4577865">
                <a:moveTo>
                  <a:pt x="0" y="0"/>
                </a:moveTo>
                <a:lnTo>
                  <a:pt x="4577866" y="0"/>
                </a:lnTo>
                <a:lnTo>
                  <a:pt x="4577866" y="3894296"/>
                </a:lnTo>
                <a:lnTo>
                  <a:pt x="0" y="38942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3365792" y="-3114904"/>
            <a:ext cx="7857799" cy="8135848"/>
          </a:xfrm>
          <a:custGeom>
            <a:avLst/>
            <a:gdLst/>
            <a:ahLst/>
            <a:cxnLst/>
            <a:rect r="r" b="b" t="t" l="l"/>
            <a:pathLst>
              <a:path h="8135848" w="7857799">
                <a:moveTo>
                  <a:pt x="0" y="0"/>
                </a:moveTo>
                <a:lnTo>
                  <a:pt x="7857798" y="0"/>
                </a:lnTo>
                <a:lnTo>
                  <a:pt x="7857798" y="8135848"/>
                </a:lnTo>
                <a:lnTo>
                  <a:pt x="0" y="81358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5" id="5"/>
          <p:cNvSpPr txBox="true"/>
          <p:nvPr/>
        </p:nvSpPr>
        <p:spPr>
          <a:xfrm rot="0">
            <a:off x="1531425" y="962425"/>
            <a:ext cx="15225150" cy="933450"/>
          </a:xfrm>
          <a:prstGeom prst="rect">
            <a:avLst/>
          </a:prstGeom>
        </p:spPr>
        <p:txBody>
          <a:bodyPr anchor="t" rtlCol="false" tIns="0" lIns="0" bIns="0" rIns="0">
            <a:spAutoFit/>
          </a:bodyPr>
          <a:lstStyle/>
          <a:p>
            <a:pPr algn="l">
              <a:lnSpc>
                <a:spcPts val="7200"/>
              </a:lnSpc>
            </a:pPr>
            <a:r>
              <a:rPr lang="en-US" b="true" sz="6000">
                <a:solidFill>
                  <a:srgbClr val="34909D"/>
                </a:solidFill>
                <a:latin typeface="Glacial Indifference Bold"/>
                <a:ea typeface="Glacial Indifference Bold"/>
                <a:cs typeface="Glacial Indifference Bold"/>
                <a:sym typeface="Glacial Indifference Bold"/>
              </a:rPr>
              <a:t>Data Analysis by SQL</a:t>
            </a:r>
            <a:r>
              <a:rPr lang="en-US" b="true" sz="6000">
                <a:solidFill>
                  <a:srgbClr val="35363B"/>
                </a:solidFill>
                <a:latin typeface="Glacial Indifference Bold"/>
                <a:ea typeface="Glacial Indifference Bold"/>
                <a:cs typeface="Glacial Indifference Bold"/>
                <a:sym typeface="Glacial Indifference Bold"/>
              </a:rPr>
              <a:t> </a:t>
            </a:r>
          </a:p>
        </p:txBody>
      </p:sp>
      <p:sp>
        <p:nvSpPr>
          <p:cNvPr name="Freeform 6" id="6"/>
          <p:cNvSpPr/>
          <p:nvPr/>
        </p:nvSpPr>
        <p:spPr>
          <a:xfrm flipH="false" flipV="false" rot="0">
            <a:off x="15317066" y="1402766"/>
            <a:ext cx="2374622" cy="1249942"/>
          </a:xfrm>
          <a:custGeom>
            <a:avLst/>
            <a:gdLst/>
            <a:ahLst/>
            <a:cxnLst/>
            <a:rect r="r" b="b" t="t" l="l"/>
            <a:pathLst>
              <a:path h="1249942" w="2374622">
                <a:moveTo>
                  <a:pt x="0" y="0"/>
                </a:moveTo>
                <a:lnTo>
                  <a:pt x="2374622" y="0"/>
                </a:lnTo>
                <a:lnTo>
                  <a:pt x="2374622" y="1249942"/>
                </a:lnTo>
                <a:lnTo>
                  <a:pt x="0" y="124994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440002" y="2616781"/>
            <a:ext cx="7011006" cy="1856223"/>
          </a:xfrm>
          <a:custGeom>
            <a:avLst/>
            <a:gdLst/>
            <a:ahLst/>
            <a:cxnLst/>
            <a:rect r="r" b="b" t="t" l="l"/>
            <a:pathLst>
              <a:path h="1856223" w="7011006">
                <a:moveTo>
                  <a:pt x="0" y="0"/>
                </a:moveTo>
                <a:lnTo>
                  <a:pt x="7011006" y="0"/>
                </a:lnTo>
                <a:lnTo>
                  <a:pt x="7011006" y="1856223"/>
                </a:lnTo>
                <a:lnTo>
                  <a:pt x="0" y="1856223"/>
                </a:lnTo>
                <a:lnTo>
                  <a:pt x="0" y="0"/>
                </a:lnTo>
                <a:close/>
              </a:path>
            </a:pathLst>
          </a:custGeom>
          <a:blipFill>
            <a:blip r:embed="rId11"/>
            <a:stretch>
              <a:fillRect l="0" t="0" r="0" b="0"/>
            </a:stretch>
          </a:blipFill>
        </p:spPr>
      </p:sp>
      <p:sp>
        <p:nvSpPr>
          <p:cNvPr name="Freeform 8" id="8"/>
          <p:cNvSpPr/>
          <p:nvPr/>
        </p:nvSpPr>
        <p:spPr>
          <a:xfrm flipH="false" flipV="false" rot="0">
            <a:off x="1440000" y="4987354"/>
            <a:ext cx="7011008" cy="2240474"/>
          </a:xfrm>
          <a:custGeom>
            <a:avLst/>
            <a:gdLst/>
            <a:ahLst/>
            <a:cxnLst/>
            <a:rect r="r" b="b" t="t" l="l"/>
            <a:pathLst>
              <a:path h="2240474" w="7011008">
                <a:moveTo>
                  <a:pt x="0" y="0"/>
                </a:moveTo>
                <a:lnTo>
                  <a:pt x="7011008" y="0"/>
                </a:lnTo>
                <a:lnTo>
                  <a:pt x="7011008" y="2240474"/>
                </a:lnTo>
                <a:lnTo>
                  <a:pt x="0" y="2240474"/>
                </a:lnTo>
                <a:lnTo>
                  <a:pt x="0" y="0"/>
                </a:lnTo>
                <a:close/>
              </a:path>
            </a:pathLst>
          </a:custGeom>
          <a:blipFill>
            <a:blip r:embed="rId12"/>
            <a:stretch>
              <a:fillRect l="0" t="0" r="0" b="0"/>
            </a:stretch>
          </a:blipFill>
        </p:spPr>
      </p:sp>
      <p:sp>
        <p:nvSpPr>
          <p:cNvPr name="Freeform 9" id="9"/>
          <p:cNvSpPr/>
          <p:nvPr/>
        </p:nvSpPr>
        <p:spPr>
          <a:xfrm flipH="false" flipV="false" rot="0">
            <a:off x="1440002" y="7575922"/>
            <a:ext cx="7011006" cy="1758989"/>
          </a:xfrm>
          <a:custGeom>
            <a:avLst/>
            <a:gdLst/>
            <a:ahLst/>
            <a:cxnLst/>
            <a:rect r="r" b="b" t="t" l="l"/>
            <a:pathLst>
              <a:path h="1758989" w="7011006">
                <a:moveTo>
                  <a:pt x="0" y="0"/>
                </a:moveTo>
                <a:lnTo>
                  <a:pt x="7011006" y="0"/>
                </a:lnTo>
                <a:lnTo>
                  <a:pt x="7011006" y="1758989"/>
                </a:lnTo>
                <a:lnTo>
                  <a:pt x="0" y="1758989"/>
                </a:lnTo>
                <a:lnTo>
                  <a:pt x="0" y="0"/>
                </a:lnTo>
                <a:close/>
              </a:path>
            </a:pathLst>
          </a:custGeom>
          <a:blipFill>
            <a:blip r:embed="rId13"/>
            <a:stretch>
              <a:fillRect l="0" t="0" r="0" b="0"/>
            </a:stretch>
          </a:blipFill>
        </p:spPr>
      </p:sp>
      <p:sp>
        <p:nvSpPr>
          <p:cNvPr name="Freeform 10" id="10"/>
          <p:cNvSpPr/>
          <p:nvPr/>
        </p:nvSpPr>
        <p:spPr>
          <a:xfrm flipH="false" flipV="false" rot="0">
            <a:off x="9468212" y="3223094"/>
            <a:ext cx="7288363" cy="1920406"/>
          </a:xfrm>
          <a:custGeom>
            <a:avLst/>
            <a:gdLst/>
            <a:ahLst/>
            <a:cxnLst/>
            <a:rect r="r" b="b" t="t" l="l"/>
            <a:pathLst>
              <a:path h="1920406" w="7288363">
                <a:moveTo>
                  <a:pt x="0" y="0"/>
                </a:moveTo>
                <a:lnTo>
                  <a:pt x="7288363" y="0"/>
                </a:lnTo>
                <a:lnTo>
                  <a:pt x="7288363" y="1920406"/>
                </a:lnTo>
                <a:lnTo>
                  <a:pt x="0" y="1920406"/>
                </a:lnTo>
                <a:lnTo>
                  <a:pt x="0" y="0"/>
                </a:lnTo>
                <a:close/>
              </a:path>
            </a:pathLst>
          </a:custGeom>
          <a:blipFill>
            <a:blip r:embed="rId14"/>
            <a:stretch>
              <a:fillRect l="0" t="0" r="-13969" b="0"/>
            </a:stretch>
          </a:blipFill>
        </p:spPr>
      </p:sp>
      <p:sp>
        <p:nvSpPr>
          <p:cNvPr name="Freeform 11" id="11"/>
          <p:cNvSpPr/>
          <p:nvPr/>
        </p:nvSpPr>
        <p:spPr>
          <a:xfrm flipH="false" flipV="false" rot="0">
            <a:off x="9468212" y="5762625"/>
            <a:ext cx="8576801" cy="1945735"/>
          </a:xfrm>
          <a:custGeom>
            <a:avLst/>
            <a:gdLst/>
            <a:ahLst/>
            <a:cxnLst/>
            <a:rect r="r" b="b" t="t" l="l"/>
            <a:pathLst>
              <a:path h="1945735" w="8576801">
                <a:moveTo>
                  <a:pt x="0" y="0"/>
                </a:moveTo>
                <a:lnTo>
                  <a:pt x="8576801" y="0"/>
                </a:lnTo>
                <a:lnTo>
                  <a:pt x="8576801" y="1945735"/>
                </a:lnTo>
                <a:lnTo>
                  <a:pt x="0" y="1945735"/>
                </a:lnTo>
                <a:lnTo>
                  <a:pt x="0" y="0"/>
                </a:lnTo>
                <a:close/>
              </a:path>
            </a:pathLst>
          </a:custGeom>
          <a:blipFill>
            <a:blip r:embed="rId15"/>
            <a:stretch>
              <a:fillRect l="0" t="0" r="0" b="0"/>
            </a:stretch>
          </a:blipFill>
        </p:spPr>
      </p:sp>
      <p:sp>
        <p:nvSpPr>
          <p:cNvPr name="AutoShape 12" id="12"/>
          <p:cNvSpPr/>
          <p:nvPr/>
        </p:nvSpPr>
        <p:spPr>
          <a:xfrm rot="5391296">
            <a:off x="5057387" y="5972082"/>
            <a:ext cx="7524806" cy="0"/>
          </a:xfrm>
          <a:prstGeom prst="line">
            <a:avLst/>
          </a:prstGeom>
          <a:ln cap="rnd" w="9525">
            <a:solidFill>
              <a:srgbClr val="34909D"/>
            </a:solidFill>
            <a:prstDash val="solid"/>
            <a:headEnd type="none" len="sm" w="sm"/>
            <a:tailEnd type="none" len="sm" w="sm"/>
          </a:ln>
        </p:spPr>
      </p:sp>
      <p:sp>
        <p:nvSpPr>
          <p:cNvPr name="Freeform 13" id="13"/>
          <p:cNvSpPr/>
          <p:nvPr/>
        </p:nvSpPr>
        <p:spPr>
          <a:xfrm flipH="false" flipV="false" rot="0">
            <a:off x="15766312" y="8038212"/>
            <a:ext cx="2762250" cy="2762250"/>
          </a:xfrm>
          <a:custGeom>
            <a:avLst/>
            <a:gdLst/>
            <a:ahLst/>
            <a:cxnLst/>
            <a:rect r="r" b="b" t="t" l="l"/>
            <a:pathLst>
              <a:path h="2762250" w="2762250">
                <a:moveTo>
                  <a:pt x="0" y="0"/>
                </a:moveTo>
                <a:lnTo>
                  <a:pt x="2762250" y="0"/>
                </a:lnTo>
                <a:lnTo>
                  <a:pt x="2762250" y="2762250"/>
                </a:lnTo>
                <a:lnTo>
                  <a:pt x="0" y="2762250"/>
                </a:lnTo>
                <a:lnTo>
                  <a:pt x="0" y="0"/>
                </a:lnTo>
                <a:close/>
              </a:path>
            </a:pathLst>
          </a:custGeom>
          <a:blipFill>
            <a:blip r:embed="rId16"/>
            <a:stretch>
              <a:fillRect l="-192" t="-384" r="-192"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Freeform 2" id="2"/>
          <p:cNvSpPr/>
          <p:nvPr/>
        </p:nvSpPr>
        <p:spPr>
          <a:xfrm flipH="false" flipV="false" rot="0">
            <a:off x="10852095" y="6494813"/>
            <a:ext cx="7680111" cy="7874667"/>
          </a:xfrm>
          <a:custGeom>
            <a:avLst/>
            <a:gdLst/>
            <a:ahLst/>
            <a:cxnLst/>
            <a:rect r="r" b="b" t="t" l="l"/>
            <a:pathLst>
              <a:path h="7874667" w="7680111">
                <a:moveTo>
                  <a:pt x="0" y="0"/>
                </a:moveTo>
                <a:lnTo>
                  <a:pt x="7680110" y="0"/>
                </a:lnTo>
                <a:lnTo>
                  <a:pt x="7680110" y="7874666"/>
                </a:lnTo>
                <a:lnTo>
                  <a:pt x="0" y="78746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2369662" y="-3550537"/>
            <a:ext cx="8983802" cy="7642147"/>
          </a:xfrm>
          <a:custGeom>
            <a:avLst/>
            <a:gdLst/>
            <a:ahLst/>
            <a:cxnLst/>
            <a:rect r="r" b="b" t="t" l="l"/>
            <a:pathLst>
              <a:path h="7642147" w="8983802">
                <a:moveTo>
                  <a:pt x="0" y="0"/>
                </a:moveTo>
                <a:lnTo>
                  <a:pt x="8983802" y="0"/>
                </a:lnTo>
                <a:lnTo>
                  <a:pt x="8983802" y="7642148"/>
                </a:lnTo>
                <a:lnTo>
                  <a:pt x="0" y="76421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22" y="-18"/>
            <a:ext cx="1310465" cy="1492494"/>
          </a:xfrm>
          <a:custGeom>
            <a:avLst/>
            <a:gdLst/>
            <a:ahLst/>
            <a:cxnLst/>
            <a:rect r="r" b="b" t="t" l="l"/>
            <a:pathLst>
              <a:path h="1492494" w="1310465">
                <a:moveTo>
                  <a:pt x="0" y="0"/>
                </a:moveTo>
                <a:lnTo>
                  <a:pt x="1310466" y="0"/>
                </a:lnTo>
                <a:lnTo>
                  <a:pt x="1310466" y="1492494"/>
                </a:lnTo>
                <a:lnTo>
                  <a:pt x="0" y="14924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3671132" y="-1357433"/>
            <a:ext cx="13398199" cy="13764542"/>
          </a:xfrm>
          <a:custGeom>
            <a:avLst/>
            <a:gdLst/>
            <a:ahLst/>
            <a:cxnLst/>
            <a:rect r="r" b="b" t="t" l="l"/>
            <a:pathLst>
              <a:path h="13764542" w="13398199">
                <a:moveTo>
                  <a:pt x="0" y="0"/>
                </a:moveTo>
                <a:lnTo>
                  <a:pt x="13398198" y="0"/>
                </a:lnTo>
                <a:lnTo>
                  <a:pt x="13398198" y="13764542"/>
                </a:lnTo>
                <a:lnTo>
                  <a:pt x="0" y="1376454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6" id="6"/>
          <p:cNvSpPr txBox="true"/>
          <p:nvPr/>
        </p:nvSpPr>
        <p:spPr>
          <a:xfrm rot="0">
            <a:off x="8467713" y="4551713"/>
            <a:ext cx="8584350" cy="1847850"/>
          </a:xfrm>
          <a:prstGeom prst="rect">
            <a:avLst/>
          </a:prstGeom>
        </p:spPr>
        <p:txBody>
          <a:bodyPr anchor="t" rtlCol="false" tIns="0" lIns="0" bIns="0" rIns="0">
            <a:spAutoFit/>
          </a:bodyPr>
          <a:lstStyle/>
          <a:p>
            <a:pPr algn="l">
              <a:lnSpc>
                <a:spcPts val="14400"/>
              </a:lnSpc>
            </a:pPr>
            <a:r>
              <a:rPr lang="en-US" b="true" sz="12000">
                <a:solidFill>
                  <a:srgbClr val="34909D"/>
                </a:solidFill>
                <a:latin typeface="Glacial Indifference Bold"/>
                <a:ea typeface="Glacial Indifference Bold"/>
                <a:cs typeface="Glacial Indifference Bold"/>
                <a:sym typeface="Glacial Indifference Bold"/>
              </a:rPr>
              <a:t>Dashboard</a:t>
            </a:r>
          </a:p>
        </p:txBody>
      </p:sp>
      <p:sp>
        <p:nvSpPr>
          <p:cNvPr name="TextBox 7" id="7"/>
          <p:cNvSpPr txBox="true"/>
          <p:nvPr/>
        </p:nvSpPr>
        <p:spPr>
          <a:xfrm rot="0">
            <a:off x="8185775" y="2388275"/>
            <a:ext cx="2288550" cy="1847850"/>
          </a:xfrm>
          <a:prstGeom prst="rect">
            <a:avLst/>
          </a:prstGeom>
        </p:spPr>
        <p:txBody>
          <a:bodyPr anchor="t" rtlCol="false" tIns="0" lIns="0" bIns="0" rIns="0">
            <a:spAutoFit/>
          </a:bodyPr>
          <a:lstStyle/>
          <a:p>
            <a:pPr algn="ctr">
              <a:lnSpc>
                <a:spcPts val="14400"/>
              </a:lnSpc>
            </a:pPr>
            <a:r>
              <a:rPr lang="en-US" b="true" sz="12000">
                <a:solidFill>
                  <a:srgbClr val="35363B"/>
                </a:solidFill>
                <a:latin typeface="Glacial Indifference Bold"/>
                <a:ea typeface="Glacial Indifference Bold"/>
                <a:cs typeface="Glacial Indifference Bold"/>
                <a:sym typeface="Glacial Indifference Bold"/>
              </a:rPr>
              <a:t>0</a:t>
            </a:r>
            <a:r>
              <a:rPr lang="en-US" b="true" sz="12000">
                <a:solidFill>
                  <a:srgbClr val="34909D"/>
                </a:solidFill>
                <a:latin typeface="Glacial Indifference Bold"/>
                <a:ea typeface="Glacial Indifference Bold"/>
                <a:cs typeface="Glacial Indifference Bold"/>
                <a:sym typeface="Glacial Indifference Bold"/>
              </a:rPr>
              <a:t>6</a:t>
            </a:r>
          </a:p>
        </p:txBody>
      </p:sp>
      <p:sp>
        <p:nvSpPr>
          <p:cNvPr name="Freeform 8" id="8"/>
          <p:cNvSpPr/>
          <p:nvPr/>
        </p:nvSpPr>
        <p:spPr>
          <a:xfrm flipH="false" flipV="false" rot="0">
            <a:off x="14883006" y="579704"/>
            <a:ext cx="2733824" cy="2764198"/>
          </a:xfrm>
          <a:custGeom>
            <a:avLst/>
            <a:gdLst/>
            <a:ahLst/>
            <a:cxnLst/>
            <a:rect r="r" b="b" t="t" l="l"/>
            <a:pathLst>
              <a:path h="2764198" w="2733824">
                <a:moveTo>
                  <a:pt x="0" y="0"/>
                </a:moveTo>
                <a:lnTo>
                  <a:pt x="2733824" y="0"/>
                </a:lnTo>
                <a:lnTo>
                  <a:pt x="2733824" y="2764198"/>
                </a:lnTo>
                <a:lnTo>
                  <a:pt x="0" y="276419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508872" y="7390698"/>
            <a:ext cx="1834748" cy="1367140"/>
          </a:xfrm>
          <a:custGeom>
            <a:avLst/>
            <a:gdLst/>
            <a:ahLst/>
            <a:cxnLst/>
            <a:rect r="r" b="b" t="t" l="l"/>
            <a:pathLst>
              <a:path h="1367140" w="1834748">
                <a:moveTo>
                  <a:pt x="0" y="0"/>
                </a:moveTo>
                <a:lnTo>
                  <a:pt x="1834748" y="0"/>
                </a:lnTo>
                <a:lnTo>
                  <a:pt x="1834748" y="1367140"/>
                </a:lnTo>
                <a:lnTo>
                  <a:pt x="0" y="136714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969250" y="2153100"/>
            <a:ext cx="5980800" cy="5980800"/>
          </a:xfrm>
          <a:custGeom>
            <a:avLst/>
            <a:gdLst/>
            <a:ahLst/>
            <a:cxnLst/>
            <a:rect r="r" b="b" t="t" l="l"/>
            <a:pathLst>
              <a:path h="5980800" w="5980800">
                <a:moveTo>
                  <a:pt x="0" y="0"/>
                </a:moveTo>
                <a:lnTo>
                  <a:pt x="5980800" y="0"/>
                </a:lnTo>
                <a:lnTo>
                  <a:pt x="5980800" y="5980800"/>
                </a:lnTo>
                <a:lnTo>
                  <a:pt x="0" y="5980800"/>
                </a:lnTo>
                <a:lnTo>
                  <a:pt x="0" y="0"/>
                </a:lnTo>
                <a:close/>
              </a:path>
            </a:pathLst>
          </a:custGeom>
          <a:blipFill>
            <a:blip r:embed="rId15"/>
            <a:stretch>
              <a:fillRect l="0" t="0" r="0" b="0"/>
            </a:stretch>
          </a:blipFill>
        </p:spPr>
      </p:sp>
      <p:sp>
        <p:nvSpPr>
          <p:cNvPr name="Freeform 11" id="11"/>
          <p:cNvSpPr/>
          <p:nvPr/>
        </p:nvSpPr>
        <p:spPr>
          <a:xfrm flipH="false" flipV="false" rot="0">
            <a:off x="15766312" y="8038212"/>
            <a:ext cx="2762250" cy="2762250"/>
          </a:xfrm>
          <a:custGeom>
            <a:avLst/>
            <a:gdLst/>
            <a:ahLst/>
            <a:cxnLst/>
            <a:rect r="r" b="b" t="t" l="l"/>
            <a:pathLst>
              <a:path h="2762250" w="2762250">
                <a:moveTo>
                  <a:pt x="0" y="0"/>
                </a:moveTo>
                <a:lnTo>
                  <a:pt x="2762250" y="0"/>
                </a:lnTo>
                <a:lnTo>
                  <a:pt x="2762250" y="2762250"/>
                </a:lnTo>
                <a:lnTo>
                  <a:pt x="0" y="2762250"/>
                </a:lnTo>
                <a:lnTo>
                  <a:pt x="0" y="0"/>
                </a:lnTo>
                <a:close/>
              </a:path>
            </a:pathLst>
          </a:custGeom>
          <a:blipFill>
            <a:blip r:embed="rId16"/>
            <a:stretch>
              <a:fillRect l="-192" t="-384" r="-192"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Freeform 2" id="2"/>
          <p:cNvSpPr/>
          <p:nvPr/>
        </p:nvSpPr>
        <p:spPr>
          <a:xfrm flipH="false" flipV="false" rot="0">
            <a:off x="-1243305" y="7804452"/>
            <a:ext cx="3708482" cy="4259981"/>
          </a:xfrm>
          <a:custGeom>
            <a:avLst/>
            <a:gdLst/>
            <a:ahLst/>
            <a:cxnLst/>
            <a:rect r="r" b="b" t="t" l="l"/>
            <a:pathLst>
              <a:path h="4259981" w="3708482">
                <a:moveTo>
                  <a:pt x="0" y="0"/>
                </a:moveTo>
                <a:lnTo>
                  <a:pt x="3708482" y="0"/>
                </a:lnTo>
                <a:lnTo>
                  <a:pt x="3708482" y="4259980"/>
                </a:lnTo>
                <a:lnTo>
                  <a:pt x="0" y="42599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907604" y="-2040904"/>
            <a:ext cx="4577865" cy="3894295"/>
          </a:xfrm>
          <a:custGeom>
            <a:avLst/>
            <a:gdLst/>
            <a:ahLst/>
            <a:cxnLst/>
            <a:rect r="r" b="b" t="t" l="l"/>
            <a:pathLst>
              <a:path h="3894295" w="4577865">
                <a:moveTo>
                  <a:pt x="0" y="0"/>
                </a:moveTo>
                <a:lnTo>
                  <a:pt x="4577866" y="0"/>
                </a:lnTo>
                <a:lnTo>
                  <a:pt x="4577866" y="3894296"/>
                </a:lnTo>
                <a:lnTo>
                  <a:pt x="0" y="38942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3365792" y="-3114904"/>
            <a:ext cx="7857799" cy="8135848"/>
          </a:xfrm>
          <a:custGeom>
            <a:avLst/>
            <a:gdLst/>
            <a:ahLst/>
            <a:cxnLst/>
            <a:rect r="r" b="b" t="t" l="l"/>
            <a:pathLst>
              <a:path h="8135848" w="7857799">
                <a:moveTo>
                  <a:pt x="0" y="0"/>
                </a:moveTo>
                <a:lnTo>
                  <a:pt x="7857798" y="0"/>
                </a:lnTo>
                <a:lnTo>
                  <a:pt x="7857798" y="8135848"/>
                </a:lnTo>
                <a:lnTo>
                  <a:pt x="0" y="81358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9"/>
            <a:stretch>
              <a:fillRect l="0" t="-611" r="0" b="-611"/>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Freeform 2" id="2"/>
          <p:cNvSpPr/>
          <p:nvPr/>
        </p:nvSpPr>
        <p:spPr>
          <a:xfrm flipH="false" flipV="false" rot="0">
            <a:off x="-1243305" y="7804452"/>
            <a:ext cx="3708482" cy="4259981"/>
          </a:xfrm>
          <a:custGeom>
            <a:avLst/>
            <a:gdLst/>
            <a:ahLst/>
            <a:cxnLst/>
            <a:rect r="r" b="b" t="t" l="l"/>
            <a:pathLst>
              <a:path h="4259981" w="3708482">
                <a:moveTo>
                  <a:pt x="0" y="0"/>
                </a:moveTo>
                <a:lnTo>
                  <a:pt x="3708482" y="0"/>
                </a:lnTo>
                <a:lnTo>
                  <a:pt x="3708482" y="4259980"/>
                </a:lnTo>
                <a:lnTo>
                  <a:pt x="0" y="42599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907604" y="-2040904"/>
            <a:ext cx="4577865" cy="3894295"/>
          </a:xfrm>
          <a:custGeom>
            <a:avLst/>
            <a:gdLst/>
            <a:ahLst/>
            <a:cxnLst/>
            <a:rect r="r" b="b" t="t" l="l"/>
            <a:pathLst>
              <a:path h="3894295" w="4577865">
                <a:moveTo>
                  <a:pt x="0" y="0"/>
                </a:moveTo>
                <a:lnTo>
                  <a:pt x="4577866" y="0"/>
                </a:lnTo>
                <a:lnTo>
                  <a:pt x="4577866" y="3894296"/>
                </a:lnTo>
                <a:lnTo>
                  <a:pt x="0" y="38942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3365792" y="-3114904"/>
            <a:ext cx="7857799" cy="8135848"/>
          </a:xfrm>
          <a:custGeom>
            <a:avLst/>
            <a:gdLst/>
            <a:ahLst/>
            <a:cxnLst/>
            <a:rect r="r" b="b" t="t" l="l"/>
            <a:pathLst>
              <a:path h="8135848" w="7857799">
                <a:moveTo>
                  <a:pt x="0" y="0"/>
                </a:moveTo>
                <a:lnTo>
                  <a:pt x="7857798" y="0"/>
                </a:lnTo>
                <a:lnTo>
                  <a:pt x="7857798" y="8135848"/>
                </a:lnTo>
                <a:lnTo>
                  <a:pt x="0" y="81358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9"/>
            <a:stretch>
              <a:fillRect l="0" t="-424" r="0" b="-424"/>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Freeform 2" id="2"/>
          <p:cNvSpPr/>
          <p:nvPr/>
        </p:nvSpPr>
        <p:spPr>
          <a:xfrm flipH="false" flipV="false" rot="0">
            <a:off x="-1243305" y="7804452"/>
            <a:ext cx="3708482" cy="4259981"/>
          </a:xfrm>
          <a:custGeom>
            <a:avLst/>
            <a:gdLst/>
            <a:ahLst/>
            <a:cxnLst/>
            <a:rect r="r" b="b" t="t" l="l"/>
            <a:pathLst>
              <a:path h="4259981" w="3708482">
                <a:moveTo>
                  <a:pt x="0" y="0"/>
                </a:moveTo>
                <a:lnTo>
                  <a:pt x="3708482" y="0"/>
                </a:lnTo>
                <a:lnTo>
                  <a:pt x="3708482" y="4259980"/>
                </a:lnTo>
                <a:lnTo>
                  <a:pt x="0" y="42599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907604" y="-2040904"/>
            <a:ext cx="4577865" cy="3894295"/>
          </a:xfrm>
          <a:custGeom>
            <a:avLst/>
            <a:gdLst/>
            <a:ahLst/>
            <a:cxnLst/>
            <a:rect r="r" b="b" t="t" l="l"/>
            <a:pathLst>
              <a:path h="3894295" w="4577865">
                <a:moveTo>
                  <a:pt x="0" y="0"/>
                </a:moveTo>
                <a:lnTo>
                  <a:pt x="4577866" y="0"/>
                </a:lnTo>
                <a:lnTo>
                  <a:pt x="4577866" y="3894296"/>
                </a:lnTo>
                <a:lnTo>
                  <a:pt x="0" y="38942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3365792" y="-3114904"/>
            <a:ext cx="7857799" cy="8135848"/>
          </a:xfrm>
          <a:custGeom>
            <a:avLst/>
            <a:gdLst/>
            <a:ahLst/>
            <a:cxnLst/>
            <a:rect r="r" b="b" t="t" l="l"/>
            <a:pathLst>
              <a:path h="8135848" w="7857799">
                <a:moveTo>
                  <a:pt x="0" y="0"/>
                </a:moveTo>
                <a:lnTo>
                  <a:pt x="7857798" y="0"/>
                </a:lnTo>
                <a:lnTo>
                  <a:pt x="7857798" y="8135848"/>
                </a:lnTo>
                <a:lnTo>
                  <a:pt x="0" y="81358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9"/>
            <a:stretch>
              <a:fillRect l="0" t="-262" r="0" b="-262"/>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Freeform 2" id="2"/>
          <p:cNvSpPr/>
          <p:nvPr/>
        </p:nvSpPr>
        <p:spPr>
          <a:xfrm flipH="false" flipV="false" rot="0">
            <a:off x="-1243305" y="7804452"/>
            <a:ext cx="3708482" cy="4259981"/>
          </a:xfrm>
          <a:custGeom>
            <a:avLst/>
            <a:gdLst/>
            <a:ahLst/>
            <a:cxnLst/>
            <a:rect r="r" b="b" t="t" l="l"/>
            <a:pathLst>
              <a:path h="4259981" w="3708482">
                <a:moveTo>
                  <a:pt x="0" y="0"/>
                </a:moveTo>
                <a:lnTo>
                  <a:pt x="3708482" y="0"/>
                </a:lnTo>
                <a:lnTo>
                  <a:pt x="3708482" y="4259980"/>
                </a:lnTo>
                <a:lnTo>
                  <a:pt x="0" y="42599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907604" y="-2040904"/>
            <a:ext cx="4577865" cy="3894295"/>
          </a:xfrm>
          <a:custGeom>
            <a:avLst/>
            <a:gdLst/>
            <a:ahLst/>
            <a:cxnLst/>
            <a:rect r="r" b="b" t="t" l="l"/>
            <a:pathLst>
              <a:path h="3894295" w="4577865">
                <a:moveTo>
                  <a:pt x="0" y="0"/>
                </a:moveTo>
                <a:lnTo>
                  <a:pt x="4577866" y="0"/>
                </a:lnTo>
                <a:lnTo>
                  <a:pt x="4577866" y="3894296"/>
                </a:lnTo>
                <a:lnTo>
                  <a:pt x="0" y="38942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3365792" y="-3114904"/>
            <a:ext cx="7857799" cy="8135848"/>
          </a:xfrm>
          <a:custGeom>
            <a:avLst/>
            <a:gdLst/>
            <a:ahLst/>
            <a:cxnLst/>
            <a:rect r="r" b="b" t="t" l="l"/>
            <a:pathLst>
              <a:path h="8135848" w="7857799">
                <a:moveTo>
                  <a:pt x="0" y="0"/>
                </a:moveTo>
                <a:lnTo>
                  <a:pt x="7857798" y="0"/>
                </a:lnTo>
                <a:lnTo>
                  <a:pt x="7857798" y="8135848"/>
                </a:lnTo>
                <a:lnTo>
                  <a:pt x="0" y="81358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5" id="5"/>
          <p:cNvSpPr txBox="true"/>
          <p:nvPr/>
        </p:nvSpPr>
        <p:spPr>
          <a:xfrm rot="0">
            <a:off x="4341661" y="4048125"/>
            <a:ext cx="9604678" cy="2190750"/>
          </a:xfrm>
          <a:prstGeom prst="rect">
            <a:avLst/>
          </a:prstGeom>
        </p:spPr>
        <p:txBody>
          <a:bodyPr anchor="t" rtlCol="false" tIns="0" lIns="0" bIns="0" rIns="0">
            <a:spAutoFit/>
          </a:bodyPr>
          <a:lstStyle/>
          <a:p>
            <a:pPr algn="l">
              <a:lnSpc>
                <a:spcPts val="17280"/>
              </a:lnSpc>
            </a:pPr>
            <a:r>
              <a:rPr lang="en-US" sz="14400" b="true">
                <a:solidFill>
                  <a:srgbClr val="34909D"/>
                </a:solidFill>
                <a:latin typeface="Glacial Indifference Bold"/>
                <a:ea typeface="Glacial Indifference Bold"/>
                <a:cs typeface="Glacial Indifference Bold"/>
                <a:sym typeface="Glacial Indifference Bold"/>
              </a:rPr>
              <a:t>Thank You! </a:t>
            </a:r>
          </a:p>
        </p:txBody>
      </p:sp>
      <p:sp>
        <p:nvSpPr>
          <p:cNvPr name="Freeform 6" id="6"/>
          <p:cNvSpPr/>
          <p:nvPr/>
        </p:nvSpPr>
        <p:spPr>
          <a:xfrm flipH="false" flipV="false" rot="0">
            <a:off x="15766312" y="7885812"/>
            <a:ext cx="2762250" cy="2762250"/>
          </a:xfrm>
          <a:custGeom>
            <a:avLst/>
            <a:gdLst/>
            <a:ahLst/>
            <a:cxnLst/>
            <a:rect r="r" b="b" t="t" l="l"/>
            <a:pathLst>
              <a:path h="2762250" w="2762250">
                <a:moveTo>
                  <a:pt x="0" y="0"/>
                </a:moveTo>
                <a:lnTo>
                  <a:pt x="2762250" y="0"/>
                </a:lnTo>
                <a:lnTo>
                  <a:pt x="2762250" y="2762250"/>
                </a:lnTo>
                <a:lnTo>
                  <a:pt x="0" y="2762250"/>
                </a:lnTo>
                <a:lnTo>
                  <a:pt x="0" y="0"/>
                </a:lnTo>
                <a:close/>
              </a:path>
            </a:pathLst>
          </a:custGeom>
          <a:blipFill>
            <a:blip r:embed="rId9"/>
            <a:stretch>
              <a:fillRect l="-192" t="-384" r="-192"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Freeform 2" id="2"/>
          <p:cNvSpPr/>
          <p:nvPr/>
        </p:nvSpPr>
        <p:spPr>
          <a:xfrm flipH="false" flipV="false" rot="0">
            <a:off x="13213746" y="6551859"/>
            <a:ext cx="8031556" cy="7650073"/>
          </a:xfrm>
          <a:custGeom>
            <a:avLst/>
            <a:gdLst/>
            <a:ahLst/>
            <a:cxnLst/>
            <a:rect r="r" b="b" t="t" l="l"/>
            <a:pathLst>
              <a:path h="7650073" w="8031556">
                <a:moveTo>
                  <a:pt x="0" y="0"/>
                </a:moveTo>
                <a:lnTo>
                  <a:pt x="8031556" y="0"/>
                </a:lnTo>
                <a:lnTo>
                  <a:pt x="8031556" y="7650074"/>
                </a:lnTo>
                <a:lnTo>
                  <a:pt x="0" y="76500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2939832" y="-3129853"/>
            <a:ext cx="6026633" cy="6667359"/>
          </a:xfrm>
          <a:custGeom>
            <a:avLst/>
            <a:gdLst/>
            <a:ahLst/>
            <a:cxnLst/>
            <a:rect r="r" b="b" t="t" l="l"/>
            <a:pathLst>
              <a:path h="6667359" w="6026633">
                <a:moveTo>
                  <a:pt x="0" y="0"/>
                </a:moveTo>
                <a:lnTo>
                  <a:pt x="6026632" y="0"/>
                </a:lnTo>
                <a:lnTo>
                  <a:pt x="6026632" y="6667360"/>
                </a:lnTo>
                <a:lnTo>
                  <a:pt x="0" y="66673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6229940" y="533678"/>
            <a:ext cx="1659984" cy="1501776"/>
          </a:xfrm>
          <a:custGeom>
            <a:avLst/>
            <a:gdLst/>
            <a:ahLst/>
            <a:cxnLst/>
            <a:rect r="r" b="b" t="t" l="l"/>
            <a:pathLst>
              <a:path h="1501776" w="1659984">
                <a:moveTo>
                  <a:pt x="0" y="0"/>
                </a:moveTo>
                <a:lnTo>
                  <a:pt x="1659984" y="0"/>
                </a:lnTo>
                <a:lnTo>
                  <a:pt x="1659984" y="1501776"/>
                </a:lnTo>
                <a:lnTo>
                  <a:pt x="0" y="15017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5" id="5"/>
          <p:cNvGrpSpPr/>
          <p:nvPr/>
        </p:nvGrpSpPr>
        <p:grpSpPr>
          <a:xfrm rot="0">
            <a:off x="125664" y="9657082"/>
            <a:ext cx="1468090" cy="90536"/>
            <a:chOff x="0" y="0"/>
            <a:chExt cx="1957453" cy="120715"/>
          </a:xfrm>
        </p:grpSpPr>
        <p:sp>
          <p:nvSpPr>
            <p:cNvPr name="Freeform 6" id="6"/>
            <p:cNvSpPr/>
            <p:nvPr/>
          </p:nvSpPr>
          <p:spPr>
            <a:xfrm flipH="false" flipV="false" rot="0">
              <a:off x="0" y="0"/>
              <a:ext cx="1957451" cy="120777"/>
            </a:xfrm>
            <a:custGeom>
              <a:avLst/>
              <a:gdLst/>
              <a:ahLst/>
              <a:cxnLst/>
              <a:rect r="r" b="b" t="t" l="l"/>
              <a:pathLst>
                <a:path h="120777" w="1957451">
                  <a:moveTo>
                    <a:pt x="1897126" y="120777"/>
                  </a:moveTo>
                  <a:lnTo>
                    <a:pt x="60325" y="120777"/>
                  </a:lnTo>
                  <a:cubicBezTo>
                    <a:pt x="27178" y="120777"/>
                    <a:pt x="0" y="93599"/>
                    <a:pt x="0" y="60325"/>
                  </a:cubicBezTo>
                  <a:cubicBezTo>
                    <a:pt x="0" y="27051"/>
                    <a:pt x="27178" y="0"/>
                    <a:pt x="60325" y="0"/>
                  </a:cubicBezTo>
                  <a:lnTo>
                    <a:pt x="1897126" y="0"/>
                  </a:lnTo>
                  <a:cubicBezTo>
                    <a:pt x="1930400" y="0"/>
                    <a:pt x="1957451" y="27178"/>
                    <a:pt x="1957451" y="60325"/>
                  </a:cubicBezTo>
                  <a:cubicBezTo>
                    <a:pt x="1957451" y="93472"/>
                    <a:pt x="1930273" y="120650"/>
                    <a:pt x="1897126" y="120650"/>
                  </a:cubicBezTo>
                  <a:close/>
                </a:path>
              </a:pathLst>
            </a:custGeom>
            <a:solidFill>
              <a:srgbClr val="CED0D6"/>
            </a:solidFill>
          </p:spPr>
        </p:sp>
      </p:grpSp>
      <p:sp>
        <p:nvSpPr>
          <p:cNvPr name="Freeform 7" id="7"/>
          <p:cNvSpPr/>
          <p:nvPr/>
        </p:nvSpPr>
        <p:spPr>
          <a:xfrm flipH="false" flipV="false" rot="0">
            <a:off x="206790" y="7782372"/>
            <a:ext cx="1337566" cy="1919494"/>
          </a:xfrm>
          <a:custGeom>
            <a:avLst/>
            <a:gdLst/>
            <a:ahLst/>
            <a:cxnLst/>
            <a:rect r="r" b="b" t="t" l="l"/>
            <a:pathLst>
              <a:path h="1919494" w="1337566">
                <a:moveTo>
                  <a:pt x="0" y="0"/>
                </a:moveTo>
                <a:lnTo>
                  <a:pt x="1337566" y="0"/>
                </a:lnTo>
                <a:lnTo>
                  <a:pt x="1337566" y="1919494"/>
                </a:lnTo>
                <a:lnTo>
                  <a:pt x="0" y="191949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301352" y="5646986"/>
            <a:ext cx="1032234" cy="1558440"/>
          </a:xfrm>
          <a:custGeom>
            <a:avLst/>
            <a:gdLst/>
            <a:ahLst/>
            <a:cxnLst/>
            <a:rect r="r" b="b" t="t" l="l"/>
            <a:pathLst>
              <a:path h="1558440" w="1032234">
                <a:moveTo>
                  <a:pt x="0" y="0"/>
                </a:moveTo>
                <a:lnTo>
                  <a:pt x="1032234" y="0"/>
                </a:lnTo>
                <a:lnTo>
                  <a:pt x="1032234" y="1558440"/>
                </a:lnTo>
                <a:lnTo>
                  <a:pt x="0" y="155844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715197" y="7193562"/>
            <a:ext cx="61007" cy="605917"/>
          </a:xfrm>
          <a:custGeom>
            <a:avLst/>
            <a:gdLst/>
            <a:ahLst/>
            <a:cxnLst/>
            <a:rect r="r" b="b" t="t" l="l"/>
            <a:pathLst>
              <a:path h="605917" w="61007">
                <a:moveTo>
                  <a:pt x="0" y="0"/>
                </a:moveTo>
                <a:lnTo>
                  <a:pt x="61006" y="0"/>
                </a:lnTo>
                <a:lnTo>
                  <a:pt x="61006" y="605916"/>
                </a:lnTo>
                <a:lnTo>
                  <a:pt x="0" y="60591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0" id="10"/>
          <p:cNvSpPr txBox="true"/>
          <p:nvPr/>
        </p:nvSpPr>
        <p:spPr>
          <a:xfrm rot="0">
            <a:off x="1363411" y="715475"/>
            <a:ext cx="7351030" cy="933450"/>
          </a:xfrm>
          <a:prstGeom prst="rect">
            <a:avLst/>
          </a:prstGeom>
        </p:spPr>
        <p:txBody>
          <a:bodyPr anchor="t" rtlCol="false" tIns="0" lIns="0" bIns="0" rIns="0">
            <a:spAutoFit/>
          </a:bodyPr>
          <a:lstStyle/>
          <a:p>
            <a:pPr algn="l">
              <a:lnSpc>
                <a:spcPts val="7200"/>
              </a:lnSpc>
            </a:pPr>
            <a:r>
              <a:rPr lang="en-US" b="true" sz="6000" spc="56">
                <a:solidFill>
                  <a:srgbClr val="34909D"/>
                </a:solidFill>
                <a:latin typeface="Glacial Indifference Bold"/>
                <a:ea typeface="Glacial Indifference Bold"/>
                <a:cs typeface="Glacial Indifference Bold"/>
                <a:sym typeface="Glacial Indifference Bold"/>
              </a:rPr>
              <a:t>Table Of Contents</a:t>
            </a:r>
          </a:p>
        </p:txBody>
      </p:sp>
      <p:sp>
        <p:nvSpPr>
          <p:cNvPr name="TextBox 11" id="11"/>
          <p:cNvSpPr txBox="true"/>
          <p:nvPr/>
        </p:nvSpPr>
        <p:spPr>
          <a:xfrm rot="0">
            <a:off x="2293375" y="2527271"/>
            <a:ext cx="1286550" cy="933450"/>
          </a:xfrm>
          <a:prstGeom prst="rect">
            <a:avLst/>
          </a:prstGeom>
        </p:spPr>
        <p:txBody>
          <a:bodyPr anchor="t" rtlCol="false" tIns="0" lIns="0" bIns="0" rIns="0">
            <a:spAutoFit/>
          </a:bodyPr>
          <a:lstStyle/>
          <a:p>
            <a:pPr algn="l">
              <a:lnSpc>
                <a:spcPts val="7200"/>
              </a:lnSpc>
            </a:pPr>
            <a:r>
              <a:rPr lang="en-US" b="true" sz="6000" spc="56">
                <a:solidFill>
                  <a:srgbClr val="35363B"/>
                </a:solidFill>
                <a:latin typeface="Glacial Indifference Bold"/>
                <a:ea typeface="Glacial Indifference Bold"/>
                <a:cs typeface="Glacial Indifference Bold"/>
                <a:sym typeface="Glacial Indifference Bold"/>
              </a:rPr>
              <a:t>0</a:t>
            </a:r>
            <a:r>
              <a:rPr lang="en-US" b="true" sz="6000" spc="56">
                <a:solidFill>
                  <a:srgbClr val="34909D"/>
                </a:solidFill>
                <a:latin typeface="Glacial Indifference Bold"/>
                <a:ea typeface="Glacial Indifference Bold"/>
                <a:cs typeface="Glacial Indifference Bold"/>
                <a:sym typeface="Glacial Indifference Bold"/>
              </a:rPr>
              <a:t>1</a:t>
            </a:r>
          </a:p>
        </p:txBody>
      </p:sp>
      <p:sp>
        <p:nvSpPr>
          <p:cNvPr name="TextBox 12" id="12"/>
          <p:cNvSpPr txBox="true"/>
          <p:nvPr/>
        </p:nvSpPr>
        <p:spPr>
          <a:xfrm rot="0">
            <a:off x="2293375" y="5698931"/>
            <a:ext cx="1286550" cy="933450"/>
          </a:xfrm>
          <a:prstGeom prst="rect">
            <a:avLst/>
          </a:prstGeom>
        </p:spPr>
        <p:txBody>
          <a:bodyPr anchor="t" rtlCol="false" tIns="0" lIns="0" bIns="0" rIns="0">
            <a:spAutoFit/>
          </a:bodyPr>
          <a:lstStyle/>
          <a:p>
            <a:pPr algn="l">
              <a:lnSpc>
                <a:spcPts val="7200"/>
              </a:lnSpc>
            </a:pPr>
            <a:r>
              <a:rPr lang="en-US" b="true" sz="6000" spc="56">
                <a:solidFill>
                  <a:srgbClr val="35363B"/>
                </a:solidFill>
                <a:latin typeface="Glacial Indifference Bold"/>
                <a:ea typeface="Glacial Indifference Bold"/>
                <a:cs typeface="Glacial Indifference Bold"/>
                <a:sym typeface="Glacial Indifference Bold"/>
              </a:rPr>
              <a:t>0</a:t>
            </a:r>
            <a:r>
              <a:rPr lang="en-US" b="true" sz="6000" spc="56">
                <a:solidFill>
                  <a:srgbClr val="34909D"/>
                </a:solidFill>
                <a:latin typeface="Glacial Indifference Bold"/>
                <a:ea typeface="Glacial Indifference Bold"/>
                <a:cs typeface="Glacial Indifference Bold"/>
                <a:sym typeface="Glacial Indifference Bold"/>
              </a:rPr>
              <a:t>4</a:t>
            </a:r>
          </a:p>
        </p:txBody>
      </p:sp>
      <p:sp>
        <p:nvSpPr>
          <p:cNvPr name="TextBox 13" id="13"/>
          <p:cNvSpPr txBox="true"/>
          <p:nvPr/>
        </p:nvSpPr>
        <p:spPr>
          <a:xfrm rot="0">
            <a:off x="6929925" y="2527271"/>
            <a:ext cx="1286550" cy="933450"/>
          </a:xfrm>
          <a:prstGeom prst="rect">
            <a:avLst/>
          </a:prstGeom>
        </p:spPr>
        <p:txBody>
          <a:bodyPr anchor="t" rtlCol="false" tIns="0" lIns="0" bIns="0" rIns="0">
            <a:spAutoFit/>
          </a:bodyPr>
          <a:lstStyle/>
          <a:p>
            <a:pPr algn="l">
              <a:lnSpc>
                <a:spcPts val="7200"/>
              </a:lnSpc>
            </a:pPr>
            <a:r>
              <a:rPr lang="en-US" b="true" sz="6000" spc="56">
                <a:solidFill>
                  <a:srgbClr val="35363B"/>
                </a:solidFill>
                <a:latin typeface="Glacial Indifference Bold"/>
                <a:ea typeface="Glacial Indifference Bold"/>
                <a:cs typeface="Glacial Indifference Bold"/>
                <a:sym typeface="Glacial Indifference Bold"/>
              </a:rPr>
              <a:t>0</a:t>
            </a:r>
            <a:r>
              <a:rPr lang="en-US" b="true" sz="6000" spc="56">
                <a:solidFill>
                  <a:srgbClr val="34909D"/>
                </a:solidFill>
                <a:latin typeface="Glacial Indifference Bold"/>
                <a:ea typeface="Glacial Indifference Bold"/>
                <a:cs typeface="Glacial Indifference Bold"/>
                <a:sym typeface="Glacial Indifference Bold"/>
              </a:rPr>
              <a:t>2</a:t>
            </a:r>
          </a:p>
        </p:txBody>
      </p:sp>
      <p:sp>
        <p:nvSpPr>
          <p:cNvPr name="TextBox 14" id="14"/>
          <p:cNvSpPr txBox="true"/>
          <p:nvPr/>
        </p:nvSpPr>
        <p:spPr>
          <a:xfrm rot="0">
            <a:off x="6929925" y="5698931"/>
            <a:ext cx="1286550" cy="933450"/>
          </a:xfrm>
          <a:prstGeom prst="rect">
            <a:avLst/>
          </a:prstGeom>
        </p:spPr>
        <p:txBody>
          <a:bodyPr anchor="t" rtlCol="false" tIns="0" lIns="0" bIns="0" rIns="0">
            <a:spAutoFit/>
          </a:bodyPr>
          <a:lstStyle/>
          <a:p>
            <a:pPr algn="l">
              <a:lnSpc>
                <a:spcPts val="7200"/>
              </a:lnSpc>
            </a:pPr>
            <a:r>
              <a:rPr lang="en-US" b="true" sz="6000" spc="56">
                <a:solidFill>
                  <a:srgbClr val="35363B"/>
                </a:solidFill>
                <a:latin typeface="Glacial Indifference Bold"/>
                <a:ea typeface="Glacial Indifference Bold"/>
                <a:cs typeface="Glacial Indifference Bold"/>
                <a:sym typeface="Glacial Indifference Bold"/>
              </a:rPr>
              <a:t>0</a:t>
            </a:r>
            <a:r>
              <a:rPr lang="en-US" b="true" sz="6000" spc="56">
                <a:solidFill>
                  <a:srgbClr val="34909D"/>
                </a:solidFill>
                <a:latin typeface="Glacial Indifference Bold"/>
                <a:ea typeface="Glacial Indifference Bold"/>
                <a:cs typeface="Glacial Indifference Bold"/>
                <a:sym typeface="Glacial Indifference Bold"/>
              </a:rPr>
              <a:t>5</a:t>
            </a:r>
          </a:p>
        </p:txBody>
      </p:sp>
      <p:sp>
        <p:nvSpPr>
          <p:cNvPr name="TextBox 15" id="15"/>
          <p:cNvSpPr txBox="true"/>
          <p:nvPr/>
        </p:nvSpPr>
        <p:spPr>
          <a:xfrm rot="0">
            <a:off x="12614225" y="2527271"/>
            <a:ext cx="1286550" cy="933450"/>
          </a:xfrm>
          <a:prstGeom prst="rect">
            <a:avLst/>
          </a:prstGeom>
        </p:spPr>
        <p:txBody>
          <a:bodyPr anchor="t" rtlCol="false" tIns="0" lIns="0" bIns="0" rIns="0">
            <a:spAutoFit/>
          </a:bodyPr>
          <a:lstStyle/>
          <a:p>
            <a:pPr algn="l">
              <a:lnSpc>
                <a:spcPts val="7200"/>
              </a:lnSpc>
            </a:pPr>
            <a:r>
              <a:rPr lang="en-US" b="true" sz="6000" spc="56">
                <a:solidFill>
                  <a:srgbClr val="35363B"/>
                </a:solidFill>
                <a:latin typeface="Glacial Indifference Bold"/>
                <a:ea typeface="Glacial Indifference Bold"/>
                <a:cs typeface="Glacial Indifference Bold"/>
                <a:sym typeface="Glacial Indifference Bold"/>
              </a:rPr>
              <a:t>0</a:t>
            </a:r>
            <a:r>
              <a:rPr lang="en-US" b="true" sz="6000" spc="56">
                <a:solidFill>
                  <a:srgbClr val="34909D"/>
                </a:solidFill>
                <a:latin typeface="Glacial Indifference Bold"/>
                <a:ea typeface="Glacial Indifference Bold"/>
                <a:cs typeface="Glacial Indifference Bold"/>
                <a:sym typeface="Glacial Indifference Bold"/>
              </a:rPr>
              <a:t>3</a:t>
            </a:r>
          </a:p>
        </p:txBody>
      </p:sp>
      <p:sp>
        <p:nvSpPr>
          <p:cNvPr name="TextBox 16" id="16"/>
          <p:cNvSpPr txBox="true"/>
          <p:nvPr/>
        </p:nvSpPr>
        <p:spPr>
          <a:xfrm rot="0">
            <a:off x="12614225" y="5698931"/>
            <a:ext cx="1286550" cy="933450"/>
          </a:xfrm>
          <a:prstGeom prst="rect">
            <a:avLst/>
          </a:prstGeom>
        </p:spPr>
        <p:txBody>
          <a:bodyPr anchor="t" rtlCol="false" tIns="0" lIns="0" bIns="0" rIns="0">
            <a:spAutoFit/>
          </a:bodyPr>
          <a:lstStyle/>
          <a:p>
            <a:pPr algn="l">
              <a:lnSpc>
                <a:spcPts val="7200"/>
              </a:lnSpc>
            </a:pPr>
            <a:r>
              <a:rPr lang="en-US" b="true" sz="6000" spc="56">
                <a:solidFill>
                  <a:srgbClr val="35363B"/>
                </a:solidFill>
                <a:latin typeface="Glacial Indifference Bold"/>
                <a:ea typeface="Glacial Indifference Bold"/>
                <a:cs typeface="Glacial Indifference Bold"/>
                <a:sym typeface="Glacial Indifference Bold"/>
              </a:rPr>
              <a:t>0</a:t>
            </a:r>
            <a:r>
              <a:rPr lang="en-US" b="true" sz="6000" spc="56">
                <a:solidFill>
                  <a:srgbClr val="34909D"/>
                </a:solidFill>
                <a:latin typeface="Glacial Indifference Bold"/>
                <a:ea typeface="Glacial Indifference Bold"/>
                <a:cs typeface="Glacial Indifference Bold"/>
                <a:sym typeface="Glacial Indifference Bold"/>
              </a:rPr>
              <a:t>6</a:t>
            </a:r>
          </a:p>
        </p:txBody>
      </p:sp>
      <p:sp>
        <p:nvSpPr>
          <p:cNvPr name="TextBox 17" id="17"/>
          <p:cNvSpPr txBox="true"/>
          <p:nvPr/>
        </p:nvSpPr>
        <p:spPr>
          <a:xfrm rot="0">
            <a:off x="2293375" y="3916375"/>
            <a:ext cx="2405446" cy="542925"/>
          </a:xfrm>
          <a:prstGeom prst="rect">
            <a:avLst/>
          </a:prstGeom>
        </p:spPr>
        <p:txBody>
          <a:bodyPr anchor="t" rtlCol="false" tIns="0" lIns="0" bIns="0" rIns="0">
            <a:spAutoFit/>
          </a:bodyPr>
          <a:lstStyle/>
          <a:p>
            <a:pPr algn="l">
              <a:lnSpc>
                <a:spcPts val="4320"/>
              </a:lnSpc>
            </a:pPr>
            <a:r>
              <a:rPr lang="en-US" b="true" sz="3600" spc="33">
                <a:solidFill>
                  <a:srgbClr val="35363B"/>
                </a:solidFill>
                <a:latin typeface="Glacial Indifference Bold"/>
                <a:ea typeface="Glacial Indifference Bold"/>
                <a:cs typeface="Glacial Indifference Bold"/>
                <a:sym typeface="Glacial Indifference Bold"/>
              </a:rPr>
              <a:t>SUMMARY</a:t>
            </a:r>
          </a:p>
        </p:txBody>
      </p:sp>
      <p:sp>
        <p:nvSpPr>
          <p:cNvPr name="TextBox 18" id="18"/>
          <p:cNvSpPr txBox="true"/>
          <p:nvPr/>
        </p:nvSpPr>
        <p:spPr>
          <a:xfrm rot="0">
            <a:off x="6929925" y="3916375"/>
            <a:ext cx="3476289" cy="542925"/>
          </a:xfrm>
          <a:prstGeom prst="rect">
            <a:avLst/>
          </a:prstGeom>
        </p:spPr>
        <p:txBody>
          <a:bodyPr anchor="t" rtlCol="false" tIns="0" lIns="0" bIns="0" rIns="0">
            <a:spAutoFit/>
          </a:bodyPr>
          <a:lstStyle/>
          <a:p>
            <a:pPr algn="l">
              <a:lnSpc>
                <a:spcPts val="4320"/>
              </a:lnSpc>
            </a:pPr>
            <a:r>
              <a:rPr lang="en-US" b="true" sz="3600" spc="33">
                <a:solidFill>
                  <a:srgbClr val="35363B"/>
                </a:solidFill>
                <a:latin typeface="Glacial Indifference Bold"/>
                <a:ea typeface="Glacial Indifference Bold"/>
                <a:cs typeface="Glacial Indifference Bold"/>
                <a:sym typeface="Glacial Indifference Bold"/>
              </a:rPr>
              <a:t>INTRO &amp; GOALS</a:t>
            </a:r>
          </a:p>
        </p:txBody>
      </p:sp>
      <p:sp>
        <p:nvSpPr>
          <p:cNvPr name="TextBox 19" id="19"/>
          <p:cNvSpPr txBox="true"/>
          <p:nvPr/>
        </p:nvSpPr>
        <p:spPr>
          <a:xfrm rot="0">
            <a:off x="12614225" y="3916375"/>
            <a:ext cx="4428150" cy="1085850"/>
          </a:xfrm>
          <a:prstGeom prst="rect">
            <a:avLst/>
          </a:prstGeom>
        </p:spPr>
        <p:txBody>
          <a:bodyPr anchor="t" rtlCol="false" tIns="0" lIns="0" bIns="0" rIns="0">
            <a:spAutoFit/>
          </a:bodyPr>
          <a:lstStyle/>
          <a:p>
            <a:pPr algn="l">
              <a:lnSpc>
                <a:spcPts val="4320"/>
              </a:lnSpc>
            </a:pPr>
            <a:r>
              <a:rPr lang="en-US" b="true" sz="3600" spc="33">
                <a:solidFill>
                  <a:srgbClr val="35363B"/>
                </a:solidFill>
                <a:latin typeface="Glacial Indifference Bold"/>
                <a:ea typeface="Glacial Indifference Bold"/>
                <a:cs typeface="Glacial Indifference Bold"/>
                <a:sym typeface="Glacial Indifference Bold"/>
              </a:rPr>
              <a:t>DATA PREPROCESING</a:t>
            </a:r>
          </a:p>
        </p:txBody>
      </p:sp>
      <p:sp>
        <p:nvSpPr>
          <p:cNvPr name="TextBox 20" id="20"/>
          <p:cNvSpPr txBox="true"/>
          <p:nvPr/>
        </p:nvSpPr>
        <p:spPr>
          <a:xfrm rot="0">
            <a:off x="2293375" y="7088125"/>
            <a:ext cx="4428150" cy="542925"/>
          </a:xfrm>
          <a:prstGeom prst="rect">
            <a:avLst/>
          </a:prstGeom>
        </p:spPr>
        <p:txBody>
          <a:bodyPr anchor="t" rtlCol="false" tIns="0" lIns="0" bIns="0" rIns="0">
            <a:spAutoFit/>
          </a:bodyPr>
          <a:lstStyle/>
          <a:p>
            <a:pPr algn="l">
              <a:lnSpc>
                <a:spcPts val="4320"/>
              </a:lnSpc>
            </a:pPr>
            <a:r>
              <a:rPr lang="en-US" b="true" sz="3600" spc="33">
                <a:solidFill>
                  <a:srgbClr val="35363B"/>
                </a:solidFill>
                <a:latin typeface="Glacial Indifference Bold"/>
                <a:ea typeface="Glacial Indifference Bold"/>
                <a:cs typeface="Glacial Indifference Bold"/>
                <a:sym typeface="Glacial Indifference Bold"/>
              </a:rPr>
              <a:t>INSIGTHS	</a:t>
            </a:r>
          </a:p>
        </p:txBody>
      </p:sp>
      <p:sp>
        <p:nvSpPr>
          <p:cNvPr name="TextBox 21" id="21"/>
          <p:cNvSpPr txBox="true"/>
          <p:nvPr/>
        </p:nvSpPr>
        <p:spPr>
          <a:xfrm rot="0">
            <a:off x="6929925" y="7088125"/>
            <a:ext cx="4428150" cy="542925"/>
          </a:xfrm>
          <a:prstGeom prst="rect">
            <a:avLst/>
          </a:prstGeom>
        </p:spPr>
        <p:txBody>
          <a:bodyPr anchor="t" rtlCol="false" tIns="0" lIns="0" bIns="0" rIns="0">
            <a:spAutoFit/>
          </a:bodyPr>
          <a:lstStyle/>
          <a:p>
            <a:pPr algn="l">
              <a:lnSpc>
                <a:spcPts val="4320"/>
              </a:lnSpc>
            </a:pPr>
            <a:r>
              <a:rPr lang="en-US" b="true" sz="3600" spc="33">
                <a:solidFill>
                  <a:srgbClr val="35363B"/>
                </a:solidFill>
                <a:latin typeface="Glacial Indifference Bold"/>
                <a:ea typeface="Glacial Indifference Bold"/>
                <a:cs typeface="Glacial Indifference Bold"/>
                <a:sym typeface="Glacial Indifference Bold"/>
              </a:rPr>
              <a:t>DATA ANALYSIS </a:t>
            </a:r>
          </a:p>
        </p:txBody>
      </p:sp>
      <p:sp>
        <p:nvSpPr>
          <p:cNvPr name="TextBox 22" id="22"/>
          <p:cNvSpPr txBox="true"/>
          <p:nvPr/>
        </p:nvSpPr>
        <p:spPr>
          <a:xfrm rot="0">
            <a:off x="12614225" y="7088125"/>
            <a:ext cx="4428150" cy="542925"/>
          </a:xfrm>
          <a:prstGeom prst="rect">
            <a:avLst/>
          </a:prstGeom>
        </p:spPr>
        <p:txBody>
          <a:bodyPr anchor="t" rtlCol="false" tIns="0" lIns="0" bIns="0" rIns="0">
            <a:spAutoFit/>
          </a:bodyPr>
          <a:lstStyle/>
          <a:p>
            <a:pPr algn="l">
              <a:lnSpc>
                <a:spcPts val="4320"/>
              </a:lnSpc>
            </a:pPr>
            <a:r>
              <a:rPr lang="en-US" b="true" sz="3600" spc="33">
                <a:solidFill>
                  <a:srgbClr val="35363B"/>
                </a:solidFill>
                <a:latin typeface="Glacial Indifference Bold"/>
                <a:ea typeface="Glacial Indifference Bold"/>
                <a:cs typeface="Glacial Indifference Bold"/>
                <a:sym typeface="Glacial Indifference Bold"/>
              </a:rPr>
              <a:t>DASHBOARD</a:t>
            </a:r>
          </a:p>
        </p:txBody>
      </p:sp>
      <p:sp>
        <p:nvSpPr>
          <p:cNvPr name="Freeform 23" id="23"/>
          <p:cNvSpPr/>
          <p:nvPr/>
        </p:nvSpPr>
        <p:spPr>
          <a:xfrm flipH="false" flipV="false" rot="0">
            <a:off x="15766312" y="8038212"/>
            <a:ext cx="2762250" cy="2762250"/>
          </a:xfrm>
          <a:custGeom>
            <a:avLst/>
            <a:gdLst/>
            <a:ahLst/>
            <a:cxnLst/>
            <a:rect r="r" b="b" t="t" l="l"/>
            <a:pathLst>
              <a:path h="2762250" w="2762250">
                <a:moveTo>
                  <a:pt x="0" y="0"/>
                </a:moveTo>
                <a:lnTo>
                  <a:pt x="2762250" y="0"/>
                </a:lnTo>
                <a:lnTo>
                  <a:pt x="2762250" y="2762250"/>
                </a:lnTo>
                <a:lnTo>
                  <a:pt x="0" y="2762250"/>
                </a:lnTo>
                <a:lnTo>
                  <a:pt x="0" y="0"/>
                </a:lnTo>
                <a:close/>
              </a:path>
            </a:pathLst>
          </a:custGeom>
          <a:blipFill>
            <a:blip r:embed="rId15"/>
            <a:stretch>
              <a:fillRect l="-192" t="-384" r="-192"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Freeform 2" id="2"/>
          <p:cNvSpPr/>
          <p:nvPr/>
        </p:nvSpPr>
        <p:spPr>
          <a:xfrm flipH="false" flipV="false" rot="0">
            <a:off x="10852095" y="6494813"/>
            <a:ext cx="7680111" cy="7874667"/>
          </a:xfrm>
          <a:custGeom>
            <a:avLst/>
            <a:gdLst/>
            <a:ahLst/>
            <a:cxnLst/>
            <a:rect r="r" b="b" t="t" l="l"/>
            <a:pathLst>
              <a:path h="7874667" w="7680111">
                <a:moveTo>
                  <a:pt x="0" y="0"/>
                </a:moveTo>
                <a:lnTo>
                  <a:pt x="7680110" y="0"/>
                </a:lnTo>
                <a:lnTo>
                  <a:pt x="7680110" y="7874666"/>
                </a:lnTo>
                <a:lnTo>
                  <a:pt x="0" y="78746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2369662" y="-3550537"/>
            <a:ext cx="8983802" cy="7642147"/>
          </a:xfrm>
          <a:custGeom>
            <a:avLst/>
            <a:gdLst/>
            <a:ahLst/>
            <a:cxnLst/>
            <a:rect r="r" b="b" t="t" l="l"/>
            <a:pathLst>
              <a:path h="7642147" w="8983802">
                <a:moveTo>
                  <a:pt x="0" y="0"/>
                </a:moveTo>
                <a:lnTo>
                  <a:pt x="8983802" y="0"/>
                </a:lnTo>
                <a:lnTo>
                  <a:pt x="8983802" y="7642148"/>
                </a:lnTo>
                <a:lnTo>
                  <a:pt x="0" y="76421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22" y="-18"/>
            <a:ext cx="1310465" cy="1492494"/>
          </a:xfrm>
          <a:custGeom>
            <a:avLst/>
            <a:gdLst/>
            <a:ahLst/>
            <a:cxnLst/>
            <a:rect r="r" b="b" t="t" l="l"/>
            <a:pathLst>
              <a:path h="1492494" w="1310465">
                <a:moveTo>
                  <a:pt x="0" y="0"/>
                </a:moveTo>
                <a:lnTo>
                  <a:pt x="1310466" y="0"/>
                </a:lnTo>
                <a:lnTo>
                  <a:pt x="1310466" y="1492494"/>
                </a:lnTo>
                <a:lnTo>
                  <a:pt x="0" y="14924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3671132" y="-1357433"/>
            <a:ext cx="13398199" cy="13764542"/>
          </a:xfrm>
          <a:custGeom>
            <a:avLst/>
            <a:gdLst/>
            <a:ahLst/>
            <a:cxnLst/>
            <a:rect r="r" b="b" t="t" l="l"/>
            <a:pathLst>
              <a:path h="13764542" w="13398199">
                <a:moveTo>
                  <a:pt x="0" y="0"/>
                </a:moveTo>
                <a:lnTo>
                  <a:pt x="13398198" y="0"/>
                </a:lnTo>
                <a:lnTo>
                  <a:pt x="13398198" y="13764542"/>
                </a:lnTo>
                <a:lnTo>
                  <a:pt x="0" y="1376454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6" id="6"/>
          <p:cNvSpPr txBox="true"/>
          <p:nvPr/>
        </p:nvSpPr>
        <p:spPr>
          <a:xfrm rot="0">
            <a:off x="8467713" y="4456463"/>
            <a:ext cx="8584350" cy="1847850"/>
          </a:xfrm>
          <a:prstGeom prst="rect">
            <a:avLst/>
          </a:prstGeom>
        </p:spPr>
        <p:txBody>
          <a:bodyPr anchor="t" rtlCol="false" tIns="0" lIns="0" bIns="0" rIns="0">
            <a:spAutoFit/>
          </a:bodyPr>
          <a:lstStyle/>
          <a:p>
            <a:pPr algn="l">
              <a:lnSpc>
                <a:spcPts val="14400"/>
              </a:lnSpc>
            </a:pPr>
            <a:r>
              <a:rPr lang="en-US" b="true" sz="12000">
                <a:solidFill>
                  <a:srgbClr val="34909D"/>
                </a:solidFill>
                <a:latin typeface="Glacial Indifference Bold"/>
                <a:ea typeface="Glacial Indifference Bold"/>
                <a:cs typeface="Glacial Indifference Bold"/>
                <a:sym typeface="Glacial Indifference Bold"/>
              </a:rPr>
              <a:t>Summary</a:t>
            </a:r>
          </a:p>
        </p:txBody>
      </p:sp>
      <p:sp>
        <p:nvSpPr>
          <p:cNvPr name="TextBox 7" id="7"/>
          <p:cNvSpPr txBox="true"/>
          <p:nvPr/>
        </p:nvSpPr>
        <p:spPr>
          <a:xfrm rot="0">
            <a:off x="8185775" y="2388275"/>
            <a:ext cx="2288550" cy="1847850"/>
          </a:xfrm>
          <a:prstGeom prst="rect">
            <a:avLst/>
          </a:prstGeom>
        </p:spPr>
        <p:txBody>
          <a:bodyPr anchor="t" rtlCol="false" tIns="0" lIns="0" bIns="0" rIns="0">
            <a:spAutoFit/>
          </a:bodyPr>
          <a:lstStyle/>
          <a:p>
            <a:pPr algn="ctr">
              <a:lnSpc>
                <a:spcPts val="14400"/>
              </a:lnSpc>
            </a:pPr>
            <a:r>
              <a:rPr lang="en-US" b="true" sz="12000">
                <a:solidFill>
                  <a:srgbClr val="35363B"/>
                </a:solidFill>
                <a:latin typeface="Glacial Indifference Bold"/>
                <a:ea typeface="Glacial Indifference Bold"/>
                <a:cs typeface="Glacial Indifference Bold"/>
                <a:sym typeface="Glacial Indifference Bold"/>
              </a:rPr>
              <a:t>0</a:t>
            </a:r>
            <a:r>
              <a:rPr lang="en-US" b="true" sz="12000">
                <a:solidFill>
                  <a:srgbClr val="34909D"/>
                </a:solidFill>
                <a:latin typeface="Glacial Indifference Bold"/>
                <a:ea typeface="Glacial Indifference Bold"/>
                <a:cs typeface="Glacial Indifference Bold"/>
                <a:sym typeface="Glacial Indifference Bold"/>
              </a:rPr>
              <a:t>1</a:t>
            </a:r>
          </a:p>
        </p:txBody>
      </p:sp>
      <p:sp>
        <p:nvSpPr>
          <p:cNvPr name="Freeform 8" id="8"/>
          <p:cNvSpPr/>
          <p:nvPr/>
        </p:nvSpPr>
        <p:spPr>
          <a:xfrm flipH="false" flipV="false" rot="0">
            <a:off x="14883006" y="579704"/>
            <a:ext cx="2733824" cy="2764198"/>
          </a:xfrm>
          <a:custGeom>
            <a:avLst/>
            <a:gdLst/>
            <a:ahLst/>
            <a:cxnLst/>
            <a:rect r="r" b="b" t="t" l="l"/>
            <a:pathLst>
              <a:path h="2764198" w="2733824">
                <a:moveTo>
                  <a:pt x="0" y="0"/>
                </a:moveTo>
                <a:lnTo>
                  <a:pt x="2733824" y="0"/>
                </a:lnTo>
                <a:lnTo>
                  <a:pt x="2733824" y="2764198"/>
                </a:lnTo>
                <a:lnTo>
                  <a:pt x="0" y="276419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508872" y="7390698"/>
            <a:ext cx="1834748" cy="1367140"/>
          </a:xfrm>
          <a:custGeom>
            <a:avLst/>
            <a:gdLst/>
            <a:ahLst/>
            <a:cxnLst/>
            <a:rect r="r" b="b" t="t" l="l"/>
            <a:pathLst>
              <a:path h="1367140" w="1834748">
                <a:moveTo>
                  <a:pt x="0" y="0"/>
                </a:moveTo>
                <a:lnTo>
                  <a:pt x="1834748" y="0"/>
                </a:lnTo>
                <a:lnTo>
                  <a:pt x="1834748" y="1367140"/>
                </a:lnTo>
                <a:lnTo>
                  <a:pt x="0" y="136714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969250" y="2153100"/>
            <a:ext cx="5980800" cy="5980800"/>
          </a:xfrm>
          <a:custGeom>
            <a:avLst/>
            <a:gdLst/>
            <a:ahLst/>
            <a:cxnLst/>
            <a:rect r="r" b="b" t="t" l="l"/>
            <a:pathLst>
              <a:path h="5980800" w="5980800">
                <a:moveTo>
                  <a:pt x="0" y="0"/>
                </a:moveTo>
                <a:lnTo>
                  <a:pt x="5980800" y="0"/>
                </a:lnTo>
                <a:lnTo>
                  <a:pt x="5980800" y="5980800"/>
                </a:lnTo>
                <a:lnTo>
                  <a:pt x="0" y="5980800"/>
                </a:lnTo>
                <a:lnTo>
                  <a:pt x="0" y="0"/>
                </a:lnTo>
                <a:close/>
              </a:path>
            </a:pathLst>
          </a:custGeom>
          <a:blipFill>
            <a:blip r:embed="rId15"/>
            <a:stretch>
              <a:fillRect l="0" t="0" r="0" b="0"/>
            </a:stretch>
          </a:blipFill>
        </p:spPr>
      </p:sp>
      <p:sp>
        <p:nvSpPr>
          <p:cNvPr name="Freeform 11" id="11"/>
          <p:cNvSpPr/>
          <p:nvPr/>
        </p:nvSpPr>
        <p:spPr>
          <a:xfrm flipH="false" flipV="false" rot="0">
            <a:off x="15766312" y="8038212"/>
            <a:ext cx="2762250" cy="2762250"/>
          </a:xfrm>
          <a:custGeom>
            <a:avLst/>
            <a:gdLst/>
            <a:ahLst/>
            <a:cxnLst/>
            <a:rect r="r" b="b" t="t" l="l"/>
            <a:pathLst>
              <a:path h="2762250" w="2762250">
                <a:moveTo>
                  <a:pt x="0" y="0"/>
                </a:moveTo>
                <a:lnTo>
                  <a:pt x="2762250" y="0"/>
                </a:lnTo>
                <a:lnTo>
                  <a:pt x="2762250" y="2762250"/>
                </a:lnTo>
                <a:lnTo>
                  <a:pt x="0" y="2762250"/>
                </a:lnTo>
                <a:lnTo>
                  <a:pt x="0" y="0"/>
                </a:lnTo>
                <a:close/>
              </a:path>
            </a:pathLst>
          </a:custGeom>
          <a:blipFill>
            <a:blip r:embed="rId16"/>
            <a:stretch>
              <a:fillRect l="-192" t="-384" r="-192"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Freeform 2" id="2"/>
          <p:cNvSpPr/>
          <p:nvPr/>
        </p:nvSpPr>
        <p:spPr>
          <a:xfrm flipH="false" flipV="false" rot="0">
            <a:off x="-1243305" y="7804452"/>
            <a:ext cx="3708482" cy="4259981"/>
          </a:xfrm>
          <a:custGeom>
            <a:avLst/>
            <a:gdLst/>
            <a:ahLst/>
            <a:cxnLst/>
            <a:rect r="r" b="b" t="t" l="l"/>
            <a:pathLst>
              <a:path h="4259981" w="3708482">
                <a:moveTo>
                  <a:pt x="0" y="0"/>
                </a:moveTo>
                <a:lnTo>
                  <a:pt x="3708482" y="0"/>
                </a:lnTo>
                <a:lnTo>
                  <a:pt x="3708482" y="4259980"/>
                </a:lnTo>
                <a:lnTo>
                  <a:pt x="0" y="42599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907604" y="-2040904"/>
            <a:ext cx="4577865" cy="3894295"/>
          </a:xfrm>
          <a:custGeom>
            <a:avLst/>
            <a:gdLst/>
            <a:ahLst/>
            <a:cxnLst/>
            <a:rect r="r" b="b" t="t" l="l"/>
            <a:pathLst>
              <a:path h="3894295" w="4577865">
                <a:moveTo>
                  <a:pt x="0" y="0"/>
                </a:moveTo>
                <a:lnTo>
                  <a:pt x="4577866" y="0"/>
                </a:lnTo>
                <a:lnTo>
                  <a:pt x="4577866" y="3894296"/>
                </a:lnTo>
                <a:lnTo>
                  <a:pt x="0" y="38942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3365792" y="-3114904"/>
            <a:ext cx="7857799" cy="8135848"/>
          </a:xfrm>
          <a:custGeom>
            <a:avLst/>
            <a:gdLst/>
            <a:ahLst/>
            <a:cxnLst/>
            <a:rect r="r" b="b" t="t" l="l"/>
            <a:pathLst>
              <a:path h="8135848" w="7857799">
                <a:moveTo>
                  <a:pt x="0" y="0"/>
                </a:moveTo>
                <a:lnTo>
                  <a:pt x="7857798" y="0"/>
                </a:lnTo>
                <a:lnTo>
                  <a:pt x="7857798" y="8135848"/>
                </a:lnTo>
                <a:lnTo>
                  <a:pt x="0" y="81358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5" id="5"/>
          <p:cNvSpPr txBox="true"/>
          <p:nvPr/>
        </p:nvSpPr>
        <p:spPr>
          <a:xfrm rot="0">
            <a:off x="1531425" y="1248175"/>
            <a:ext cx="15225150" cy="933450"/>
          </a:xfrm>
          <a:prstGeom prst="rect">
            <a:avLst/>
          </a:prstGeom>
        </p:spPr>
        <p:txBody>
          <a:bodyPr anchor="t" rtlCol="false" tIns="0" lIns="0" bIns="0" rIns="0">
            <a:spAutoFit/>
          </a:bodyPr>
          <a:lstStyle/>
          <a:p>
            <a:pPr algn="l">
              <a:lnSpc>
                <a:spcPts val="7200"/>
              </a:lnSpc>
            </a:pPr>
            <a:r>
              <a:rPr lang="en-US" b="true" sz="6000" spc="56">
                <a:solidFill>
                  <a:srgbClr val="34909D"/>
                </a:solidFill>
                <a:latin typeface="Glacial Indifference Bold"/>
                <a:ea typeface="Glacial Indifference Bold"/>
                <a:cs typeface="Glacial Indifference Bold"/>
                <a:sym typeface="Glacial Indifference Bold"/>
              </a:rPr>
              <a:t>Summary</a:t>
            </a:r>
            <a:r>
              <a:rPr lang="en-US" b="true" sz="6000" spc="56">
                <a:solidFill>
                  <a:srgbClr val="35363B"/>
                </a:solidFill>
                <a:latin typeface="Glacial Indifference Bold"/>
                <a:ea typeface="Glacial Indifference Bold"/>
                <a:cs typeface="Glacial Indifference Bold"/>
                <a:sym typeface="Glacial Indifference Bold"/>
              </a:rPr>
              <a:t> </a:t>
            </a:r>
          </a:p>
        </p:txBody>
      </p:sp>
      <p:sp>
        <p:nvSpPr>
          <p:cNvPr name="TextBox 6" id="6"/>
          <p:cNvSpPr txBox="true"/>
          <p:nvPr/>
        </p:nvSpPr>
        <p:spPr>
          <a:xfrm rot="0">
            <a:off x="1531423" y="2633658"/>
            <a:ext cx="13694216" cy="3347720"/>
          </a:xfrm>
          <a:prstGeom prst="rect">
            <a:avLst/>
          </a:prstGeom>
        </p:spPr>
        <p:txBody>
          <a:bodyPr anchor="t" rtlCol="false" tIns="0" lIns="0" bIns="0" rIns="0">
            <a:spAutoFit/>
          </a:bodyPr>
          <a:lstStyle/>
          <a:p>
            <a:pPr algn="l">
              <a:lnSpc>
                <a:spcPts val="4480"/>
              </a:lnSpc>
            </a:pPr>
            <a:r>
              <a:rPr lang="en-US" sz="3200">
                <a:solidFill>
                  <a:srgbClr val="35363B"/>
                </a:solidFill>
                <a:latin typeface="Glacial Indifference"/>
                <a:ea typeface="Glacial Indifference"/>
                <a:cs typeface="Glacial Indifference"/>
                <a:sym typeface="Glacial Indifference"/>
              </a:rPr>
              <a:t>This project focuses on analyzing employee performance and relationships within the company through HR data. It examines employee evaluations based on their salaries, feedback from their managers, and annual promotions. The goal is to assess the overall performance of staff and identify trends or correlations between compensation, managerial evaluations, and career progression.</a:t>
            </a:r>
          </a:p>
        </p:txBody>
      </p:sp>
      <p:sp>
        <p:nvSpPr>
          <p:cNvPr name="Freeform 7" id="7"/>
          <p:cNvSpPr/>
          <p:nvPr/>
        </p:nvSpPr>
        <p:spPr>
          <a:xfrm flipH="false" flipV="false" rot="0">
            <a:off x="15317066" y="1402766"/>
            <a:ext cx="2374622" cy="1249942"/>
          </a:xfrm>
          <a:custGeom>
            <a:avLst/>
            <a:gdLst/>
            <a:ahLst/>
            <a:cxnLst/>
            <a:rect r="r" b="b" t="t" l="l"/>
            <a:pathLst>
              <a:path h="1249942" w="2374622">
                <a:moveTo>
                  <a:pt x="0" y="0"/>
                </a:moveTo>
                <a:lnTo>
                  <a:pt x="2374622" y="0"/>
                </a:lnTo>
                <a:lnTo>
                  <a:pt x="2374622" y="1249942"/>
                </a:lnTo>
                <a:lnTo>
                  <a:pt x="0" y="124994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Freeform 2" id="2"/>
          <p:cNvSpPr/>
          <p:nvPr/>
        </p:nvSpPr>
        <p:spPr>
          <a:xfrm flipH="false" flipV="false" rot="0">
            <a:off x="10852095" y="6494813"/>
            <a:ext cx="7680111" cy="7874667"/>
          </a:xfrm>
          <a:custGeom>
            <a:avLst/>
            <a:gdLst/>
            <a:ahLst/>
            <a:cxnLst/>
            <a:rect r="r" b="b" t="t" l="l"/>
            <a:pathLst>
              <a:path h="7874667" w="7680111">
                <a:moveTo>
                  <a:pt x="0" y="0"/>
                </a:moveTo>
                <a:lnTo>
                  <a:pt x="7680110" y="0"/>
                </a:lnTo>
                <a:lnTo>
                  <a:pt x="7680110" y="7874666"/>
                </a:lnTo>
                <a:lnTo>
                  <a:pt x="0" y="78746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2369662" y="-3550537"/>
            <a:ext cx="8983802" cy="7642147"/>
          </a:xfrm>
          <a:custGeom>
            <a:avLst/>
            <a:gdLst/>
            <a:ahLst/>
            <a:cxnLst/>
            <a:rect r="r" b="b" t="t" l="l"/>
            <a:pathLst>
              <a:path h="7642147" w="8983802">
                <a:moveTo>
                  <a:pt x="0" y="0"/>
                </a:moveTo>
                <a:lnTo>
                  <a:pt x="8983802" y="0"/>
                </a:lnTo>
                <a:lnTo>
                  <a:pt x="8983802" y="7642148"/>
                </a:lnTo>
                <a:lnTo>
                  <a:pt x="0" y="76421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22" y="-18"/>
            <a:ext cx="1310465" cy="1492494"/>
          </a:xfrm>
          <a:custGeom>
            <a:avLst/>
            <a:gdLst/>
            <a:ahLst/>
            <a:cxnLst/>
            <a:rect r="r" b="b" t="t" l="l"/>
            <a:pathLst>
              <a:path h="1492494" w="1310465">
                <a:moveTo>
                  <a:pt x="0" y="0"/>
                </a:moveTo>
                <a:lnTo>
                  <a:pt x="1310466" y="0"/>
                </a:lnTo>
                <a:lnTo>
                  <a:pt x="1310466" y="1492494"/>
                </a:lnTo>
                <a:lnTo>
                  <a:pt x="0" y="14924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3671132" y="-1357433"/>
            <a:ext cx="13398199" cy="13764542"/>
          </a:xfrm>
          <a:custGeom>
            <a:avLst/>
            <a:gdLst/>
            <a:ahLst/>
            <a:cxnLst/>
            <a:rect r="r" b="b" t="t" l="l"/>
            <a:pathLst>
              <a:path h="13764542" w="13398199">
                <a:moveTo>
                  <a:pt x="0" y="0"/>
                </a:moveTo>
                <a:lnTo>
                  <a:pt x="13398198" y="0"/>
                </a:lnTo>
                <a:lnTo>
                  <a:pt x="13398198" y="13764542"/>
                </a:lnTo>
                <a:lnTo>
                  <a:pt x="0" y="1376454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6" id="6"/>
          <p:cNvSpPr txBox="true"/>
          <p:nvPr/>
        </p:nvSpPr>
        <p:spPr>
          <a:xfrm rot="0">
            <a:off x="8185775" y="4572338"/>
            <a:ext cx="9297632" cy="1847850"/>
          </a:xfrm>
          <a:prstGeom prst="rect">
            <a:avLst/>
          </a:prstGeom>
        </p:spPr>
        <p:txBody>
          <a:bodyPr anchor="t" rtlCol="false" tIns="0" lIns="0" bIns="0" rIns="0">
            <a:spAutoFit/>
          </a:bodyPr>
          <a:lstStyle/>
          <a:p>
            <a:pPr algn="l">
              <a:lnSpc>
                <a:spcPts val="14400"/>
              </a:lnSpc>
            </a:pPr>
            <a:r>
              <a:rPr lang="en-US" b="true" sz="12000">
                <a:solidFill>
                  <a:srgbClr val="34909D"/>
                </a:solidFill>
                <a:latin typeface="Glacial Indifference Bold"/>
                <a:ea typeface="Glacial Indifference Bold"/>
                <a:cs typeface="Glacial Indifference Bold"/>
                <a:sym typeface="Glacial Indifference Bold"/>
              </a:rPr>
              <a:t>Intro &amp; Goals</a:t>
            </a:r>
          </a:p>
        </p:txBody>
      </p:sp>
      <p:sp>
        <p:nvSpPr>
          <p:cNvPr name="TextBox 7" id="7"/>
          <p:cNvSpPr txBox="true"/>
          <p:nvPr/>
        </p:nvSpPr>
        <p:spPr>
          <a:xfrm rot="0">
            <a:off x="7914000" y="2388275"/>
            <a:ext cx="2288550" cy="1847850"/>
          </a:xfrm>
          <a:prstGeom prst="rect">
            <a:avLst/>
          </a:prstGeom>
        </p:spPr>
        <p:txBody>
          <a:bodyPr anchor="t" rtlCol="false" tIns="0" lIns="0" bIns="0" rIns="0">
            <a:spAutoFit/>
          </a:bodyPr>
          <a:lstStyle/>
          <a:p>
            <a:pPr algn="ctr">
              <a:lnSpc>
                <a:spcPts val="14400"/>
              </a:lnSpc>
            </a:pPr>
            <a:r>
              <a:rPr lang="en-US" b="true" sz="12000">
                <a:solidFill>
                  <a:srgbClr val="35363B"/>
                </a:solidFill>
                <a:latin typeface="Glacial Indifference Bold"/>
                <a:ea typeface="Glacial Indifference Bold"/>
                <a:cs typeface="Glacial Indifference Bold"/>
                <a:sym typeface="Glacial Indifference Bold"/>
              </a:rPr>
              <a:t>0</a:t>
            </a:r>
            <a:r>
              <a:rPr lang="en-US" b="true" sz="12000">
                <a:solidFill>
                  <a:srgbClr val="34909D"/>
                </a:solidFill>
                <a:latin typeface="Glacial Indifference Bold"/>
                <a:ea typeface="Glacial Indifference Bold"/>
                <a:cs typeface="Glacial Indifference Bold"/>
                <a:sym typeface="Glacial Indifference Bold"/>
              </a:rPr>
              <a:t>2</a:t>
            </a:r>
          </a:p>
        </p:txBody>
      </p:sp>
      <p:sp>
        <p:nvSpPr>
          <p:cNvPr name="Freeform 8" id="8"/>
          <p:cNvSpPr/>
          <p:nvPr/>
        </p:nvSpPr>
        <p:spPr>
          <a:xfrm flipH="false" flipV="false" rot="0">
            <a:off x="14883006" y="579704"/>
            <a:ext cx="2733824" cy="2764198"/>
          </a:xfrm>
          <a:custGeom>
            <a:avLst/>
            <a:gdLst/>
            <a:ahLst/>
            <a:cxnLst/>
            <a:rect r="r" b="b" t="t" l="l"/>
            <a:pathLst>
              <a:path h="2764198" w="2733824">
                <a:moveTo>
                  <a:pt x="0" y="0"/>
                </a:moveTo>
                <a:lnTo>
                  <a:pt x="2733824" y="0"/>
                </a:lnTo>
                <a:lnTo>
                  <a:pt x="2733824" y="2764198"/>
                </a:lnTo>
                <a:lnTo>
                  <a:pt x="0" y="276419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508872" y="7390698"/>
            <a:ext cx="1834748" cy="1367140"/>
          </a:xfrm>
          <a:custGeom>
            <a:avLst/>
            <a:gdLst/>
            <a:ahLst/>
            <a:cxnLst/>
            <a:rect r="r" b="b" t="t" l="l"/>
            <a:pathLst>
              <a:path h="1367140" w="1834748">
                <a:moveTo>
                  <a:pt x="0" y="0"/>
                </a:moveTo>
                <a:lnTo>
                  <a:pt x="1834748" y="0"/>
                </a:lnTo>
                <a:lnTo>
                  <a:pt x="1834748" y="1367140"/>
                </a:lnTo>
                <a:lnTo>
                  <a:pt x="0" y="136714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969250" y="2153100"/>
            <a:ext cx="5980800" cy="5980800"/>
          </a:xfrm>
          <a:custGeom>
            <a:avLst/>
            <a:gdLst/>
            <a:ahLst/>
            <a:cxnLst/>
            <a:rect r="r" b="b" t="t" l="l"/>
            <a:pathLst>
              <a:path h="5980800" w="5980800">
                <a:moveTo>
                  <a:pt x="0" y="0"/>
                </a:moveTo>
                <a:lnTo>
                  <a:pt x="5980800" y="0"/>
                </a:lnTo>
                <a:lnTo>
                  <a:pt x="5980800" y="5980800"/>
                </a:lnTo>
                <a:lnTo>
                  <a:pt x="0" y="5980800"/>
                </a:lnTo>
                <a:lnTo>
                  <a:pt x="0" y="0"/>
                </a:lnTo>
                <a:close/>
              </a:path>
            </a:pathLst>
          </a:custGeom>
          <a:blipFill>
            <a:blip r:embed="rId15"/>
            <a:stretch>
              <a:fillRect l="0" t="0" r="0" b="0"/>
            </a:stretch>
          </a:blipFill>
        </p:spPr>
      </p:sp>
      <p:sp>
        <p:nvSpPr>
          <p:cNvPr name="Freeform 11" id="11"/>
          <p:cNvSpPr/>
          <p:nvPr/>
        </p:nvSpPr>
        <p:spPr>
          <a:xfrm flipH="false" flipV="false" rot="0">
            <a:off x="15766312" y="8038212"/>
            <a:ext cx="2762250" cy="2762250"/>
          </a:xfrm>
          <a:custGeom>
            <a:avLst/>
            <a:gdLst/>
            <a:ahLst/>
            <a:cxnLst/>
            <a:rect r="r" b="b" t="t" l="l"/>
            <a:pathLst>
              <a:path h="2762250" w="2762250">
                <a:moveTo>
                  <a:pt x="0" y="0"/>
                </a:moveTo>
                <a:lnTo>
                  <a:pt x="2762250" y="0"/>
                </a:lnTo>
                <a:lnTo>
                  <a:pt x="2762250" y="2762250"/>
                </a:lnTo>
                <a:lnTo>
                  <a:pt x="0" y="2762250"/>
                </a:lnTo>
                <a:lnTo>
                  <a:pt x="0" y="0"/>
                </a:lnTo>
                <a:close/>
              </a:path>
            </a:pathLst>
          </a:custGeom>
          <a:blipFill>
            <a:blip r:embed="rId16"/>
            <a:stretch>
              <a:fillRect l="-192" t="-384" r="-192"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Freeform 2" id="2"/>
          <p:cNvSpPr/>
          <p:nvPr/>
        </p:nvSpPr>
        <p:spPr>
          <a:xfrm flipH="false" flipV="false" rot="0">
            <a:off x="-1243305" y="7804452"/>
            <a:ext cx="3708482" cy="4259981"/>
          </a:xfrm>
          <a:custGeom>
            <a:avLst/>
            <a:gdLst/>
            <a:ahLst/>
            <a:cxnLst/>
            <a:rect r="r" b="b" t="t" l="l"/>
            <a:pathLst>
              <a:path h="4259981" w="3708482">
                <a:moveTo>
                  <a:pt x="0" y="0"/>
                </a:moveTo>
                <a:lnTo>
                  <a:pt x="3708482" y="0"/>
                </a:lnTo>
                <a:lnTo>
                  <a:pt x="3708482" y="4259980"/>
                </a:lnTo>
                <a:lnTo>
                  <a:pt x="0" y="42599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907604" y="-2040904"/>
            <a:ext cx="4577865" cy="3894295"/>
          </a:xfrm>
          <a:custGeom>
            <a:avLst/>
            <a:gdLst/>
            <a:ahLst/>
            <a:cxnLst/>
            <a:rect r="r" b="b" t="t" l="l"/>
            <a:pathLst>
              <a:path h="3894295" w="4577865">
                <a:moveTo>
                  <a:pt x="0" y="0"/>
                </a:moveTo>
                <a:lnTo>
                  <a:pt x="4577866" y="0"/>
                </a:lnTo>
                <a:lnTo>
                  <a:pt x="4577866" y="3894296"/>
                </a:lnTo>
                <a:lnTo>
                  <a:pt x="0" y="38942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3365792" y="-3114904"/>
            <a:ext cx="7857799" cy="8135848"/>
          </a:xfrm>
          <a:custGeom>
            <a:avLst/>
            <a:gdLst/>
            <a:ahLst/>
            <a:cxnLst/>
            <a:rect r="r" b="b" t="t" l="l"/>
            <a:pathLst>
              <a:path h="8135848" w="7857799">
                <a:moveTo>
                  <a:pt x="0" y="0"/>
                </a:moveTo>
                <a:lnTo>
                  <a:pt x="7857798" y="0"/>
                </a:lnTo>
                <a:lnTo>
                  <a:pt x="7857798" y="8135848"/>
                </a:lnTo>
                <a:lnTo>
                  <a:pt x="0" y="81358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5" id="5"/>
          <p:cNvSpPr txBox="true"/>
          <p:nvPr/>
        </p:nvSpPr>
        <p:spPr>
          <a:xfrm rot="0">
            <a:off x="1531425" y="962425"/>
            <a:ext cx="15225150" cy="933450"/>
          </a:xfrm>
          <a:prstGeom prst="rect">
            <a:avLst/>
          </a:prstGeom>
        </p:spPr>
        <p:txBody>
          <a:bodyPr anchor="t" rtlCol="false" tIns="0" lIns="0" bIns="0" rIns="0">
            <a:spAutoFit/>
          </a:bodyPr>
          <a:lstStyle/>
          <a:p>
            <a:pPr algn="l">
              <a:lnSpc>
                <a:spcPts val="7200"/>
              </a:lnSpc>
            </a:pPr>
            <a:r>
              <a:rPr lang="en-US" b="true" sz="6000">
                <a:solidFill>
                  <a:srgbClr val="34909D"/>
                </a:solidFill>
                <a:latin typeface="Glacial Indifference Bold"/>
                <a:ea typeface="Glacial Indifference Bold"/>
                <a:cs typeface="Glacial Indifference Bold"/>
                <a:sym typeface="Glacial Indifference Bold"/>
              </a:rPr>
              <a:t>Introduction</a:t>
            </a:r>
          </a:p>
        </p:txBody>
      </p:sp>
      <p:sp>
        <p:nvSpPr>
          <p:cNvPr name="TextBox 6" id="6"/>
          <p:cNvSpPr txBox="true"/>
          <p:nvPr/>
        </p:nvSpPr>
        <p:spPr>
          <a:xfrm rot="0">
            <a:off x="1487236" y="2303129"/>
            <a:ext cx="13694216" cy="5033645"/>
          </a:xfrm>
          <a:prstGeom prst="rect">
            <a:avLst/>
          </a:prstGeom>
        </p:spPr>
        <p:txBody>
          <a:bodyPr anchor="t" rtlCol="false" tIns="0" lIns="0" bIns="0" rIns="0">
            <a:spAutoFit/>
          </a:bodyPr>
          <a:lstStyle/>
          <a:p>
            <a:pPr algn="l">
              <a:lnSpc>
                <a:spcPts val="4480"/>
              </a:lnSpc>
            </a:pPr>
            <a:r>
              <a:rPr lang="en-US" sz="3200">
                <a:solidFill>
                  <a:srgbClr val="35363B"/>
                </a:solidFill>
                <a:latin typeface="Glacial Indifference"/>
                <a:ea typeface="Glacial Indifference"/>
                <a:cs typeface="Glacial Indifference"/>
                <a:sym typeface="Glacial Indifference"/>
              </a:rPr>
              <a:t>This project focuses on analyzing the HR data of a company to gain a comprehensive understanding of employee demographics, salary trends, promotions, and work-life factors. By examining key areas such as employee turnover, salary distributions across gender and ethnicity, and correlations between education, marital status, and overtime, the project aims to provide data-driven insights. It will also explore employee-manager relationships through performance ratings and the impact of training opportunities on promotions and salaries. Various statistical methods and visual representations will be used to identify trends and patterns in the data.</a:t>
            </a:r>
          </a:p>
        </p:txBody>
      </p:sp>
      <p:sp>
        <p:nvSpPr>
          <p:cNvPr name="Freeform 7" id="7"/>
          <p:cNvSpPr/>
          <p:nvPr/>
        </p:nvSpPr>
        <p:spPr>
          <a:xfrm flipH="false" flipV="false" rot="0">
            <a:off x="15317066" y="1402766"/>
            <a:ext cx="2374622" cy="1249942"/>
          </a:xfrm>
          <a:custGeom>
            <a:avLst/>
            <a:gdLst/>
            <a:ahLst/>
            <a:cxnLst/>
            <a:rect r="r" b="b" t="t" l="l"/>
            <a:pathLst>
              <a:path h="1249942" w="2374622">
                <a:moveTo>
                  <a:pt x="0" y="0"/>
                </a:moveTo>
                <a:lnTo>
                  <a:pt x="2374622" y="0"/>
                </a:lnTo>
                <a:lnTo>
                  <a:pt x="2374622" y="1249942"/>
                </a:lnTo>
                <a:lnTo>
                  <a:pt x="0" y="124994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5766312" y="8038212"/>
            <a:ext cx="2762250" cy="2762250"/>
          </a:xfrm>
          <a:custGeom>
            <a:avLst/>
            <a:gdLst/>
            <a:ahLst/>
            <a:cxnLst/>
            <a:rect r="r" b="b" t="t" l="l"/>
            <a:pathLst>
              <a:path h="2762250" w="2762250">
                <a:moveTo>
                  <a:pt x="0" y="0"/>
                </a:moveTo>
                <a:lnTo>
                  <a:pt x="2762250" y="0"/>
                </a:lnTo>
                <a:lnTo>
                  <a:pt x="2762250" y="2762250"/>
                </a:lnTo>
                <a:lnTo>
                  <a:pt x="0" y="2762250"/>
                </a:lnTo>
                <a:lnTo>
                  <a:pt x="0" y="0"/>
                </a:lnTo>
                <a:close/>
              </a:path>
            </a:pathLst>
          </a:custGeom>
          <a:blipFill>
            <a:blip r:embed="rId11"/>
            <a:stretch>
              <a:fillRect l="-192" t="-384" r="-192"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Freeform 2" id="2"/>
          <p:cNvSpPr/>
          <p:nvPr/>
        </p:nvSpPr>
        <p:spPr>
          <a:xfrm flipH="false" flipV="false" rot="0">
            <a:off x="-1243305" y="7804452"/>
            <a:ext cx="3708482" cy="4259981"/>
          </a:xfrm>
          <a:custGeom>
            <a:avLst/>
            <a:gdLst/>
            <a:ahLst/>
            <a:cxnLst/>
            <a:rect r="r" b="b" t="t" l="l"/>
            <a:pathLst>
              <a:path h="4259981" w="3708482">
                <a:moveTo>
                  <a:pt x="0" y="0"/>
                </a:moveTo>
                <a:lnTo>
                  <a:pt x="3708482" y="0"/>
                </a:lnTo>
                <a:lnTo>
                  <a:pt x="3708482" y="4259980"/>
                </a:lnTo>
                <a:lnTo>
                  <a:pt x="0" y="42599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907604" y="-2040904"/>
            <a:ext cx="4577865" cy="3894295"/>
          </a:xfrm>
          <a:custGeom>
            <a:avLst/>
            <a:gdLst/>
            <a:ahLst/>
            <a:cxnLst/>
            <a:rect r="r" b="b" t="t" l="l"/>
            <a:pathLst>
              <a:path h="3894295" w="4577865">
                <a:moveTo>
                  <a:pt x="0" y="0"/>
                </a:moveTo>
                <a:lnTo>
                  <a:pt x="4577866" y="0"/>
                </a:lnTo>
                <a:lnTo>
                  <a:pt x="4577866" y="3894296"/>
                </a:lnTo>
                <a:lnTo>
                  <a:pt x="0" y="38942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3365792" y="-3114904"/>
            <a:ext cx="7857799" cy="8135848"/>
          </a:xfrm>
          <a:custGeom>
            <a:avLst/>
            <a:gdLst/>
            <a:ahLst/>
            <a:cxnLst/>
            <a:rect r="r" b="b" t="t" l="l"/>
            <a:pathLst>
              <a:path h="8135848" w="7857799">
                <a:moveTo>
                  <a:pt x="0" y="0"/>
                </a:moveTo>
                <a:lnTo>
                  <a:pt x="7857798" y="0"/>
                </a:lnTo>
                <a:lnTo>
                  <a:pt x="7857798" y="8135848"/>
                </a:lnTo>
                <a:lnTo>
                  <a:pt x="0" y="81358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5" id="5"/>
          <p:cNvSpPr txBox="true"/>
          <p:nvPr/>
        </p:nvSpPr>
        <p:spPr>
          <a:xfrm rot="0">
            <a:off x="1531425" y="962425"/>
            <a:ext cx="15225150" cy="933450"/>
          </a:xfrm>
          <a:prstGeom prst="rect">
            <a:avLst/>
          </a:prstGeom>
        </p:spPr>
        <p:txBody>
          <a:bodyPr anchor="t" rtlCol="false" tIns="0" lIns="0" bIns="0" rIns="0">
            <a:spAutoFit/>
          </a:bodyPr>
          <a:lstStyle/>
          <a:p>
            <a:pPr algn="l">
              <a:lnSpc>
                <a:spcPts val="7200"/>
              </a:lnSpc>
            </a:pPr>
            <a:r>
              <a:rPr lang="en-US" b="true" sz="6000">
                <a:solidFill>
                  <a:srgbClr val="34909D"/>
                </a:solidFill>
                <a:latin typeface="Glacial Indifference Bold"/>
                <a:ea typeface="Glacial Indifference Bold"/>
                <a:cs typeface="Glacial Indifference Bold"/>
                <a:sym typeface="Glacial Indifference Bold"/>
              </a:rPr>
              <a:t>Objectives </a:t>
            </a:r>
          </a:p>
        </p:txBody>
      </p:sp>
      <p:sp>
        <p:nvSpPr>
          <p:cNvPr name="Freeform 6" id="6"/>
          <p:cNvSpPr/>
          <p:nvPr/>
        </p:nvSpPr>
        <p:spPr>
          <a:xfrm flipH="false" flipV="false" rot="0">
            <a:off x="15317066" y="1402766"/>
            <a:ext cx="2374622" cy="1249942"/>
          </a:xfrm>
          <a:custGeom>
            <a:avLst/>
            <a:gdLst/>
            <a:ahLst/>
            <a:cxnLst/>
            <a:rect r="r" b="b" t="t" l="l"/>
            <a:pathLst>
              <a:path h="1249942" w="2374622">
                <a:moveTo>
                  <a:pt x="0" y="0"/>
                </a:moveTo>
                <a:lnTo>
                  <a:pt x="2374622" y="0"/>
                </a:lnTo>
                <a:lnTo>
                  <a:pt x="2374622" y="1249942"/>
                </a:lnTo>
                <a:lnTo>
                  <a:pt x="0" y="124994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1531425" y="2285788"/>
            <a:ext cx="13898540" cy="7281545"/>
          </a:xfrm>
          <a:prstGeom prst="rect">
            <a:avLst/>
          </a:prstGeom>
        </p:spPr>
        <p:txBody>
          <a:bodyPr anchor="t" rtlCol="false" tIns="0" lIns="0" bIns="0" rIns="0">
            <a:spAutoFit/>
          </a:bodyPr>
          <a:lstStyle/>
          <a:p>
            <a:pPr algn="l">
              <a:lnSpc>
                <a:spcPts val="4480"/>
              </a:lnSpc>
            </a:pPr>
            <a:r>
              <a:rPr lang="en-US" b="true" sz="3200">
                <a:solidFill>
                  <a:srgbClr val="35363B"/>
                </a:solidFill>
                <a:latin typeface="Glacial Indifference Bold"/>
                <a:ea typeface="Glacial Indifference Bold"/>
                <a:cs typeface="Glacial Indifference Bold"/>
                <a:sym typeface="Glacial Indifference Bold"/>
              </a:rPr>
              <a:t>Analyze Age and Tenure</a:t>
            </a:r>
            <a:r>
              <a:rPr lang="en-US" sz="3200">
                <a:solidFill>
                  <a:srgbClr val="35363B"/>
                </a:solidFill>
                <a:latin typeface="Glacial Indifference"/>
                <a:ea typeface="Glacial Indifference"/>
                <a:cs typeface="Glacial Indifference"/>
                <a:sym typeface="Glacial Indifference"/>
              </a:rPr>
              <a:t>:</a:t>
            </a:r>
          </a:p>
          <a:p>
            <a:pPr algn="l" marL="772160" indent="-386080" lvl="1">
              <a:lnSpc>
                <a:spcPts val="4480"/>
              </a:lnSpc>
              <a:buFont typeface="Arial"/>
              <a:buChar char="•"/>
            </a:pPr>
            <a:r>
              <a:rPr lang="en-US" sz="3200">
                <a:solidFill>
                  <a:srgbClr val="35363B"/>
                </a:solidFill>
                <a:latin typeface="Glacial Indifference"/>
                <a:ea typeface="Glacial Indifference"/>
                <a:cs typeface="Glacial Indifference"/>
                <a:sym typeface="Glacial Indifference"/>
              </a:rPr>
              <a:t>Calculate the average, highest, and lowest employee ages.</a:t>
            </a:r>
          </a:p>
          <a:p>
            <a:pPr algn="l" marL="772160" indent="-386080" lvl="1">
              <a:lnSpc>
                <a:spcPts val="4480"/>
              </a:lnSpc>
              <a:buFont typeface="Arial"/>
              <a:buChar char="•"/>
            </a:pPr>
            <a:r>
              <a:rPr lang="en-US" sz="3200">
                <a:solidFill>
                  <a:srgbClr val="35363B"/>
                </a:solidFill>
                <a:latin typeface="Glacial Indifference"/>
                <a:ea typeface="Glacial Indifference"/>
                <a:cs typeface="Glacial Indifference"/>
                <a:sym typeface="Glacial Indifference"/>
              </a:rPr>
              <a:t>Identify the year with the highest employee turnover.</a:t>
            </a:r>
          </a:p>
          <a:p>
            <a:pPr algn="l" marL="772160" indent="-386080" lvl="1">
              <a:lnSpc>
                <a:spcPts val="4480"/>
              </a:lnSpc>
              <a:buFont typeface="Arial"/>
              <a:buChar char="•"/>
            </a:pPr>
            <a:r>
              <a:rPr lang="en-US" sz="3200">
                <a:solidFill>
                  <a:srgbClr val="35363B"/>
                </a:solidFill>
                <a:latin typeface="Glacial Indifference"/>
                <a:ea typeface="Glacial Indifference"/>
                <a:cs typeface="Glacial Indifference"/>
                <a:sym typeface="Glacial Indifference"/>
              </a:rPr>
              <a:t>Calculate the average duration employees have been with the company.</a:t>
            </a:r>
          </a:p>
          <a:p>
            <a:pPr algn="l" marL="772160" indent="-386080" lvl="1">
              <a:lnSpc>
                <a:spcPts val="4480"/>
              </a:lnSpc>
              <a:buFont typeface="Arial"/>
              <a:buChar char="•"/>
            </a:pPr>
            <a:r>
              <a:rPr lang="en-US" sz="3200">
                <a:solidFill>
                  <a:srgbClr val="35363B"/>
                </a:solidFill>
                <a:latin typeface="Glacial Indifference"/>
                <a:ea typeface="Glacial Indifference"/>
                <a:cs typeface="Glacial Indifference"/>
                <a:sym typeface="Glacial Indifference"/>
              </a:rPr>
              <a:t>Explore the correlation between years at the company</a:t>
            </a:r>
          </a:p>
          <a:p>
            <a:pPr algn="l" marL="772160" indent="-386080" lvl="1">
              <a:lnSpc>
                <a:spcPts val="4480"/>
              </a:lnSpc>
            </a:pPr>
            <a:r>
              <a:rPr lang="en-US" sz="3200">
                <a:solidFill>
                  <a:srgbClr val="35363B"/>
                </a:solidFill>
                <a:latin typeface="Glacial Indifference"/>
                <a:ea typeface="Glacial Indifference"/>
                <a:cs typeface="Glacial Indifference"/>
                <a:sym typeface="Glacial Indifference"/>
              </a:rPr>
              <a:t>and marital status, as well as years at the company and salary.</a:t>
            </a:r>
          </a:p>
          <a:p>
            <a:pPr algn="l">
              <a:lnSpc>
                <a:spcPts val="4480"/>
              </a:lnSpc>
            </a:pPr>
          </a:p>
          <a:p>
            <a:pPr algn="l">
              <a:lnSpc>
                <a:spcPts val="4480"/>
              </a:lnSpc>
            </a:pPr>
            <a:r>
              <a:rPr lang="en-US" b="true" sz="3200">
                <a:solidFill>
                  <a:srgbClr val="35363B"/>
                </a:solidFill>
                <a:latin typeface="Glacial Indifference Bold"/>
                <a:ea typeface="Glacial Indifference Bold"/>
                <a:cs typeface="Glacial Indifference Bold"/>
                <a:sym typeface="Glacial Indifference Bold"/>
              </a:rPr>
              <a:t>Examine Salary Distribution</a:t>
            </a:r>
            <a:r>
              <a:rPr lang="en-US" sz="3200">
                <a:solidFill>
                  <a:srgbClr val="35363B"/>
                </a:solidFill>
                <a:latin typeface="Glacial Indifference"/>
                <a:ea typeface="Glacial Indifference"/>
                <a:cs typeface="Glacial Indifference"/>
                <a:sym typeface="Glacial Indifference"/>
              </a:rPr>
              <a:t>:</a:t>
            </a:r>
          </a:p>
          <a:p>
            <a:pPr algn="l" marL="772160" indent="-386080" lvl="1">
              <a:lnSpc>
                <a:spcPts val="4480"/>
              </a:lnSpc>
              <a:buFont typeface="Arial"/>
              <a:buChar char="•"/>
            </a:pPr>
            <a:r>
              <a:rPr lang="en-US" sz="3200">
                <a:solidFill>
                  <a:srgbClr val="35363B"/>
                </a:solidFill>
                <a:latin typeface="Glacial Indifference"/>
                <a:ea typeface="Glacial Indifference"/>
                <a:cs typeface="Glacial Indifference"/>
                <a:sym typeface="Glacial Indifference"/>
              </a:rPr>
              <a:t>Analyze salaries based on gender and ethnicity.</a:t>
            </a:r>
          </a:p>
          <a:p>
            <a:pPr algn="l" marL="772160" indent="-386080" lvl="1">
              <a:lnSpc>
                <a:spcPts val="4480"/>
              </a:lnSpc>
              <a:buFont typeface="Arial"/>
              <a:buChar char="•"/>
            </a:pPr>
            <a:r>
              <a:rPr lang="en-US" sz="3200">
                <a:solidFill>
                  <a:srgbClr val="35363B"/>
                </a:solidFill>
                <a:latin typeface="Glacial Indifference"/>
                <a:ea typeface="Glacial Indifference"/>
                <a:cs typeface="Glacial Indifference"/>
                <a:sym typeface="Glacial Indifference"/>
              </a:rPr>
              <a:t>Identify the highest-paid department and job role.</a:t>
            </a:r>
          </a:p>
          <a:p>
            <a:pPr algn="l" marL="772160" indent="-386080" lvl="1">
              <a:lnSpc>
                <a:spcPts val="4480"/>
              </a:lnSpc>
              <a:buFont typeface="Arial"/>
              <a:buChar char="•"/>
            </a:pPr>
            <a:r>
              <a:rPr lang="en-US" sz="3200">
                <a:solidFill>
                  <a:srgbClr val="35363B"/>
                </a:solidFill>
                <a:latin typeface="Glacial Indifference"/>
                <a:ea typeface="Glacial Indifference"/>
                <a:cs typeface="Glacial Indifference"/>
                <a:sym typeface="Glacial Indifference"/>
              </a:rPr>
              <a:t>Investigate the relationship between marital status and salaries,</a:t>
            </a:r>
          </a:p>
          <a:p>
            <a:pPr algn="l" marL="772160" indent="-386080" lvl="1">
              <a:lnSpc>
                <a:spcPts val="4480"/>
              </a:lnSpc>
            </a:pPr>
            <a:r>
              <a:rPr lang="en-US" sz="3200">
                <a:solidFill>
                  <a:srgbClr val="35363B"/>
                </a:solidFill>
                <a:latin typeface="Glacial Indifference"/>
                <a:ea typeface="Glacial Indifference"/>
                <a:cs typeface="Glacial Indifference"/>
                <a:sym typeface="Glacial Indifference"/>
              </a:rPr>
              <a:t>as well as distance from home and overtime.</a:t>
            </a:r>
          </a:p>
          <a:p>
            <a:pPr algn="l" marL="772160" indent="-386080" lvl="1">
              <a:lnSpc>
                <a:spcPts val="4480"/>
              </a:lnSpc>
            </a:pPr>
          </a:p>
        </p:txBody>
      </p:sp>
      <p:sp>
        <p:nvSpPr>
          <p:cNvPr name="Freeform 8" id="8"/>
          <p:cNvSpPr/>
          <p:nvPr/>
        </p:nvSpPr>
        <p:spPr>
          <a:xfrm flipH="false" flipV="false" rot="0">
            <a:off x="15766312" y="8038212"/>
            <a:ext cx="2762250" cy="2762250"/>
          </a:xfrm>
          <a:custGeom>
            <a:avLst/>
            <a:gdLst/>
            <a:ahLst/>
            <a:cxnLst/>
            <a:rect r="r" b="b" t="t" l="l"/>
            <a:pathLst>
              <a:path h="2762250" w="2762250">
                <a:moveTo>
                  <a:pt x="0" y="0"/>
                </a:moveTo>
                <a:lnTo>
                  <a:pt x="2762250" y="0"/>
                </a:lnTo>
                <a:lnTo>
                  <a:pt x="2762250" y="2762250"/>
                </a:lnTo>
                <a:lnTo>
                  <a:pt x="0" y="2762250"/>
                </a:lnTo>
                <a:lnTo>
                  <a:pt x="0" y="0"/>
                </a:lnTo>
                <a:close/>
              </a:path>
            </a:pathLst>
          </a:custGeom>
          <a:blipFill>
            <a:blip r:embed="rId11"/>
            <a:stretch>
              <a:fillRect l="-192" t="-384" r="-192"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sp>
        <p:nvSpPr>
          <p:cNvPr name="Freeform 2" id="2"/>
          <p:cNvSpPr/>
          <p:nvPr/>
        </p:nvSpPr>
        <p:spPr>
          <a:xfrm flipH="false" flipV="false" rot="0">
            <a:off x="-1243305" y="7804452"/>
            <a:ext cx="3708482" cy="4259981"/>
          </a:xfrm>
          <a:custGeom>
            <a:avLst/>
            <a:gdLst/>
            <a:ahLst/>
            <a:cxnLst/>
            <a:rect r="r" b="b" t="t" l="l"/>
            <a:pathLst>
              <a:path h="4259981" w="3708482">
                <a:moveTo>
                  <a:pt x="0" y="0"/>
                </a:moveTo>
                <a:lnTo>
                  <a:pt x="3708482" y="0"/>
                </a:lnTo>
                <a:lnTo>
                  <a:pt x="3708482" y="4259980"/>
                </a:lnTo>
                <a:lnTo>
                  <a:pt x="0" y="42599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907604" y="-2040904"/>
            <a:ext cx="4577865" cy="3894295"/>
          </a:xfrm>
          <a:custGeom>
            <a:avLst/>
            <a:gdLst/>
            <a:ahLst/>
            <a:cxnLst/>
            <a:rect r="r" b="b" t="t" l="l"/>
            <a:pathLst>
              <a:path h="3894295" w="4577865">
                <a:moveTo>
                  <a:pt x="0" y="0"/>
                </a:moveTo>
                <a:lnTo>
                  <a:pt x="4577866" y="0"/>
                </a:lnTo>
                <a:lnTo>
                  <a:pt x="4577866" y="3894296"/>
                </a:lnTo>
                <a:lnTo>
                  <a:pt x="0" y="38942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3365792" y="-3114904"/>
            <a:ext cx="7857799" cy="8135848"/>
          </a:xfrm>
          <a:custGeom>
            <a:avLst/>
            <a:gdLst/>
            <a:ahLst/>
            <a:cxnLst/>
            <a:rect r="r" b="b" t="t" l="l"/>
            <a:pathLst>
              <a:path h="8135848" w="7857799">
                <a:moveTo>
                  <a:pt x="0" y="0"/>
                </a:moveTo>
                <a:lnTo>
                  <a:pt x="7857798" y="0"/>
                </a:lnTo>
                <a:lnTo>
                  <a:pt x="7857798" y="8135848"/>
                </a:lnTo>
                <a:lnTo>
                  <a:pt x="0" y="81358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5" id="5"/>
          <p:cNvSpPr txBox="true"/>
          <p:nvPr/>
        </p:nvSpPr>
        <p:spPr>
          <a:xfrm rot="0">
            <a:off x="1531425" y="962425"/>
            <a:ext cx="15225150" cy="933450"/>
          </a:xfrm>
          <a:prstGeom prst="rect">
            <a:avLst/>
          </a:prstGeom>
        </p:spPr>
        <p:txBody>
          <a:bodyPr anchor="t" rtlCol="false" tIns="0" lIns="0" bIns="0" rIns="0">
            <a:spAutoFit/>
          </a:bodyPr>
          <a:lstStyle/>
          <a:p>
            <a:pPr algn="l">
              <a:lnSpc>
                <a:spcPts val="7200"/>
              </a:lnSpc>
            </a:pPr>
            <a:r>
              <a:rPr lang="en-US" b="true" sz="6000">
                <a:solidFill>
                  <a:srgbClr val="34909D"/>
                </a:solidFill>
                <a:latin typeface="Glacial Indifference Bold"/>
                <a:ea typeface="Glacial Indifference Bold"/>
                <a:cs typeface="Glacial Indifference Bold"/>
                <a:sym typeface="Glacial Indifference Bold"/>
              </a:rPr>
              <a:t>Objectives </a:t>
            </a:r>
          </a:p>
        </p:txBody>
      </p:sp>
      <p:sp>
        <p:nvSpPr>
          <p:cNvPr name="Freeform 6" id="6"/>
          <p:cNvSpPr/>
          <p:nvPr/>
        </p:nvSpPr>
        <p:spPr>
          <a:xfrm flipH="false" flipV="false" rot="0">
            <a:off x="15317066" y="1402766"/>
            <a:ext cx="2374622" cy="1249942"/>
          </a:xfrm>
          <a:custGeom>
            <a:avLst/>
            <a:gdLst/>
            <a:ahLst/>
            <a:cxnLst/>
            <a:rect r="r" b="b" t="t" l="l"/>
            <a:pathLst>
              <a:path h="1249942" w="2374622">
                <a:moveTo>
                  <a:pt x="0" y="0"/>
                </a:moveTo>
                <a:lnTo>
                  <a:pt x="2374622" y="0"/>
                </a:lnTo>
                <a:lnTo>
                  <a:pt x="2374622" y="1249942"/>
                </a:lnTo>
                <a:lnTo>
                  <a:pt x="0" y="124994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1558012" y="2176458"/>
            <a:ext cx="13398086" cy="7286625"/>
          </a:xfrm>
          <a:prstGeom prst="rect">
            <a:avLst/>
          </a:prstGeom>
        </p:spPr>
        <p:txBody>
          <a:bodyPr anchor="t" rtlCol="false" tIns="0" lIns="0" bIns="0" rIns="0">
            <a:spAutoFit/>
          </a:bodyPr>
          <a:lstStyle/>
          <a:p>
            <a:pPr algn="l">
              <a:lnSpc>
                <a:spcPts val="3840"/>
              </a:lnSpc>
            </a:pPr>
            <a:r>
              <a:rPr lang="en-US" b="true" sz="3200">
                <a:solidFill>
                  <a:srgbClr val="35363B"/>
                </a:solidFill>
                <a:latin typeface="Glacial Indifference Bold"/>
                <a:ea typeface="Glacial Indifference Bold"/>
                <a:cs typeface="Glacial Indifference Bold"/>
                <a:sym typeface="Glacial Indifference Bold"/>
              </a:rPr>
              <a:t>Department and Role Analysis</a:t>
            </a:r>
            <a:r>
              <a:rPr lang="en-US" sz="3200">
                <a:solidFill>
                  <a:srgbClr val="35363B"/>
                </a:solidFill>
                <a:latin typeface="Glacial Indifference"/>
                <a:ea typeface="Glacial Indifference"/>
                <a:cs typeface="Glacial Indifference"/>
                <a:sym typeface="Glacial Indifference"/>
              </a:rPr>
              <a:t>:</a:t>
            </a:r>
          </a:p>
          <a:p>
            <a:pPr algn="l" marL="772160" indent="-386080" lvl="1">
              <a:lnSpc>
                <a:spcPts val="3840"/>
              </a:lnSpc>
              <a:buFont typeface="Arial"/>
              <a:buChar char="•"/>
            </a:pPr>
            <a:r>
              <a:rPr lang="en-US" sz="3200">
                <a:solidFill>
                  <a:srgbClr val="35363B"/>
                </a:solidFill>
                <a:latin typeface="Glacial Indifference"/>
                <a:ea typeface="Glacial Indifference"/>
                <a:cs typeface="Glacial Indifference"/>
                <a:sym typeface="Glacial Indifference"/>
              </a:rPr>
              <a:t>Determine the department with the fastest promotions.</a:t>
            </a:r>
          </a:p>
          <a:p>
            <a:pPr algn="l" marL="772160" indent="-386080" lvl="1">
              <a:lnSpc>
                <a:spcPts val="3840"/>
              </a:lnSpc>
              <a:buFont typeface="Arial"/>
              <a:buChar char="•"/>
            </a:pPr>
            <a:r>
              <a:rPr lang="en-US" sz="3200">
                <a:solidFill>
                  <a:srgbClr val="35363B"/>
                </a:solidFill>
                <a:latin typeface="Glacial Indifference"/>
                <a:ea typeface="Glacial Indifference"/>
                <a:cs typeface="Glacial Indifference"/>
                <a:sym typeface="Glacial Indifference"/>
              </a:rPr>
              <a:t>Assess the average age of employees by state.</a:t>
            </a:r>
          </a:p>
          <a:p>
            <a:pPr algn="l" marL="772160" indent="-386080" lvl="1">
              <a:lnSpc>
                <a:spcPts val="3840"/>
              </a:lnSpc>
              <a:buFont typeface="Arial"/>
              <a:buChar char="•"/>
            </a:pPr>
            <a:r>
              <a:rPr lang="en-US" sz="3200">
                <a:solidFill>
                  <a:srgbClr val="35363B"/>
                </a:solidFill>
                <a:latin typeface="Glacial Indifference"/>
                <a:ea typeface="Glacial Indifference"/>
                <a:cs typeface="Glacial Indifference"/>
                <a:sym typeface="Glacial Indifference"/>
              </a:rPr>
              <a:t>Analyze the correlation between work-life balance and marital status.</a:t>
            </a:r>
          </a:p>
          <a:p>
            <a:pPr algn="l" marL="772160" indent="-386080" lvl="1">
              <a:lnSpc>
                <a:spcPts val="3840"/>
              </a:lnSpc>
            </a:pPr>
          </a:p>
          <a:p>
            <a:pPr algn="l">
              <a:lnSpc>
                <a:spcPts val="3840"/>
              </a:lnSpc>
            </a:pPr>
            <a:r>
              <a:rPr lang="en-US" b="true" sz="3200">
                <a:solidFill>
                  <a:srgbClr val="35363B"/>
                </a:solidFill>
                <a:latin typeface="Glacial Indifference Bold"/>
                <a:ea typeface="Glacial Indifference Bold"/>
                <a:cs typeface="Glacial Indifference Bold"/>
                <a:sym typeface="Glacial Indifference Bold"/>
              </a:rPr>
              <a:t>Performance and Promotions</a:t>
            </a:r>
            <a:r>
              <a:rPr lang="en-US" sz="3200">
                <a:solidFill>
                  <a:srgbClr val="35363B"/>
                </a:solidFill>
                <a:latin typeface="Glacial Indifference"/>
                <a:ea typeface="Glacial Indifference"/>
                <a:cs typeface="Glacial Indifference"/>
                <a:sym typeface="Glacial Indifference"/>
              </a:rPr>
              <a:t>:</a:t>
            </a:r>
          </a:p>
          <a:p>
            <a:pPr algn="l" marL="772160" indent="-386080" lvl="1">
              <a:lnSpc>
                <a:spcPts val="3840"/>
              </a:lnSpc>
              <a:buFont typeface="Arial"/>
              <a:buChar char="•"/>
            </a:pPr>
            <a:r>
              <a:rPr lang="en-US" sz="3200">
                <a:solidFill>
                  <a:srgbClr val="35363B"/>
                </a:solidFill>
                <a:latin typeface="Glacial Indifference"/>
                <a:ea typeface="Glacial Indifference"/>
                <a:cs typeface="Glacial Indifference"/>
                <a:sym typeface="Glacial Indifference"/>
              </a:rPr>
              <a:t>Examine the relationship between manager ratings and promotions.</a:t>
            </a:r>
          </a:p>
          <a:p>
            <a:pPr algn="l" marL="772160" indent="-386080" lvl="1">
              <a:lnSpc>
                <a:spcPts val="3840"/>
              </a:lnSpc>
              <a:buFont typeface="Arial"/>
              <a:buChar char="•"/>
            </a:pPr>
            <a:r>
              <a:rPr lang="en-US" sz="3200">
                <a:solidFill>
                  <a:srgbClr val="35363B"/>
                </a:solidFill>
                <a:latin typeface="Glacial Indifference"/>
                <a:ea typeface="Glacial Indifference"/>
                <a:cs typeface="Glacial Indifference"/>
                <a:sym typeface="Glacial Indifference"/>
              </a:rPr>
              <a:t>Calculate the difference between self-ratings and manager ratings.</a:t>
            </a:r>
          </a:p>
          <a:p>
            <a:pPr algn="l" marL="772160" indent="-386080" lvl="1">
              <a:lnSpc>
                <a:spcPts val="3840"/>
              </a:lnSpc>
              <a:buFont typeface="Arial"/>
              <a:buChar char="•"/>
            </a:pPr>
            <a:r>
              <a:rPr lang="en-US" sz="3200">
                <a:solidFill>
                  <a:srgbClr val="35363B"/>
                </a:solidFill>
                <a:latin typeface="Glacial Indifference"/>
                <a:ea typeface="Glacial Indifference"/>
                <a:cs typeface="Glacial Indifference"/>
                <a:sym typeface="Glacial Indifference"/>
              </a:rPr>
              <a:t>Evaluate the correlation between training opportunities taken and salaries or promotions.</a:t>
            </a:r>
          </a:p>
          <a:p>
            <a:pPr algn="l" marL="772160" indent="-386080" lvl="1">
              <a:lnSpc>
                <a:spcPts val="3840"/>
              </a:lnSpc>
            </a:pPr>
          </a:p>
          <a:p>
            <a:pPr algn="l">
              <a:lnSpc>
                <a:spcPts val="3840"/>
              </a:lnSpc>
            </a:pPr>
            <a:r>
              <a:rPr lang="en-US" b="true" sz="3200">
                <a:solidFill>
                  <a:srgbClr val="35363B"/>
                </a:solidFill>
                <a:latin typeface="Glacial Indifference Bold"/>
                <a:ea typeface="Glacial Indifference Bold"/>
                <a:cs typeface="Glacial Indifference Bold"/>
                <a:sym typeface="Glacial Indifference Bold"/>
              </a:rPr>
              <a:t>Visualize Employment Trends:</a:t>
            </a:r>
          </a:p>
          <a:p>
            <a:pPr algn="l" marL="772160" indent="-386080" lvl="1">
              <a:lnSpc>
                <a:spcPts val="3840"/>
              </a:lnSpc>
              <a:buFont typeface="Arial"/>
              <a:buChar char="•"/>
            </a:pPr>
            <a:r>
              <a:rPr lang="en-US" sz="3200">
                <a:solidFill>
                  <a:srgbClr val="35363B"/>
                </a:solidFill>
                <a:latin typeface="Glacial Indifference"/>
                <a:ea typeface="Glacial Indifference"/>
                <a:cs typeface="Glacial Indifference"/>
                <a:sym typeface="Glacial Indifference"/>
              </a:rPr>
              <a:t>Use a line chart to display hire dates by employee count.</a:t>
            </a:r>
          </a:p>
          <a:p>
            <a:pPr algn="l" marL="772160" indent="-386080" lvl="1">
              <a:lnSpc>
                <a:spcPts val="3840"/>
              </a:lnSpc>
              <a:buFont typeface="Arial"/>
              <a:buChar char="•"/>
            </a:pPr>
            <a:r>
              <a:rPr lang="en-US" sz="3200">
                <a:solidFill>
                  <a:srgbClr val="35363B"/>
                </a:solidFill>
                <a:latin typeface="Glacial Indifference"/>
                <a:ea typeface="Glacial Indifference"/>
                <a:cs typeface="Glacial Indifference"/>
                <a:sym typeface="Glacial Indifference"/>
              </a:rPr>
              <a:t>Present marital status distribution with a pie chart, highlighting any correlation with salaries and overtime.</a:t>
            </a:r>
          </a:p>
        </p:txBody>
      </p:sp>
      <p:sp>
        <p:nvSpPr>
          <p:cNvPr name="Freeform 8" id="8"/>
          <p:cNvSpPr/>
          <p:nvPr/>
        </p:nvSpPr>
        <p:spPr>
          <a:xfrm flipH="false" flipV="false" rot="0">
            <a:off x="15766312" y="8038212"/>
            <a:ext cx="2762250" cy="2762250"/>
          </a:xfrm>
          <a:custGeom>
            <a:avLst/>
            <a:gdLst/>
            <a:ahLst/>
            <a:cxnLst/>
            <a:rect r="r" b="b" t="t" l="l"/>
            <a:pathLst>
              <a:path h="2762250" w="2762250">
                <a:moveTo>
                  <a:pt x="0" y="0"/>
                </a:moveTo>
                <a:lnTo>
                  <a:pt x="2762250" y="0"/>
                </a:lnTo>
                <a:lnTo>
                  <a:pt x="2762250" y="2762250"/>
                </a:lnTo>
                <a:lnTo>
                  <a:pt x="0" y="2762250"/>
                </a:lnTo>
                <a:lnTo>
                  <a:pt x="0" y="0"/>
                </a:lnTo>
                <a:close/>
              </a:path>
            </a:pathLst>
          </a:custGeom>
          <a:blipFill>
            <a:blip r:embed="rId11"/>
            <a:stretch>
              <a:fillRect l="-192" t="-384" r="-192"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DAGT8ma2hc4</dc:identifier>
  <dcterms:modified xsi:type="dcterms:W3CDTF">2011-08-01T06:04:30Z</dcterms:modified>
  <cp:revision>1</cp:revision>
  <dc:title>HR_PRESENTATION</dc:title>
</cp:coreProperties>
</file>